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5"/>
  </p:notesMasterIdLst>
  <p:sldIdLst>
    <p:sldId id="256" r:id="rId5"/>
    <p:sldId id="261" r:id="rId6"/>
    <p:sldId id="264" r:id="rId7"/>
    <p:sldId id="307" r:id="rId8"/>
    <p:sldId id="291" r:id="rId9"/>
    <p:sldId id="274" r:id="rId10"/>
    <p:sldId id="275" r:id="rId11"/>
    <p:sldId id="265" r:id="rId12"/>
    <p:sldId id="309" r:id="rId13"/>
    <p:sldId id="292" r:id="rId14"/>
    <p:sldId id="293" r:id="rId15"/>
    <p:sldId id="277" r:id="rId16"/>
    <p:sldId id="311" r:id="rId17"/>
    <p:sldId id="310" r:id="rId18"/>
    <p:sldId id="278" r:id="rId19"/>
    <p:sldId id="312" r:id="rId20"/>
    <p:sldId id="313" r:id="rId21"/>
    <p:sldId id="280" r:id="rId22"/>
    <p:sldId id="268" r:id="rId23"/>
    <p:sldId id="314" r:id="rId24"/>
    <p:sldId id="296" r:id="rId25"/>
    <p:sldId id="298" r:id="rId26"/>
    <p:sldId id="305" r:id="rId27"/>
    <p:sldId id="299" r:id="rId28"/>
    <p:sldId id="300" r:id="rId29"/>
    <p:sldId id="287" r:id="rId30"/>
    <p:sldId id="301" r:id="rId31"/>
    <p:sldId id="290" r:id="rId32"/>
    <p:sldId id="302" r:id="rId33"/>
    <p:sldId id="31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255A"/>
    <a:srgbClr val="E43A57"/>
    <a:srgbClr val="009C63"/>
    <a:srgbClr val="009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autoAdjust="0"/>
    <p:restoredTop sz="94660"/>
  </p:normalViewPr>
  <p:slideViewPr>
    <p:cSldViewPr snapToGrid="0">
      <p:cViewPr varScale="1">
        <p:scale>
          <a:sx n="90" d="100"/>
          <a:sy n="90" d="100"/>
        </p:scale>
        <p:origin x="23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7679E-50AB-4903-85AB-36CA55B0975A}" type="datetimeFigureOut">
              <a:rPr lang="en-AU" smtClean="0"/>
              <a:t>26/1/22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98358-8FF6-41A7-B2B0-53EE0E7CEAC3}" type="slidenum">
              <a:rPr lang="en-AU" smtClean="0"/>
              <a:t>‹#›</a:t>
            </a:fld>
            <a:endParaRPr lang="en-AU"/>
          </a:p>
        </p:txBody>
      </p:sp>
    </p:spTree>
    <p:extLst>
      <p:ext uri="{BB962C8B-B14F-4D97-AF65-F5344CB8AC3E}">
        <p14:creationId xmlns:p14="http://schemas.microsoft.com/office/powerpoint/2010/main" val="2922681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DE96-F6F6-407E-B800-EB3220632F16}"/>
              </a:ext>
            </a:extLst>
          </p:cNvPr>
          <p:cNvSpPr>
            <a:spLocks noGrp="1"/>
          </p:cNvSpPr>
          <p:nvPr>
            <p:ph type="ctrTitle"/>
          </p:nvPr>
        </p:nvSpPr>
        <p:spPr>
          <a:xfrm>
            <a:off x="1524000" y="3429000"/>
            <a:ext cx="9144000" cy="2387600"/>
          </a:xfrm>
        </p:spPr>
        <p:txBody>
          <a:bodyPr anchor="t">
            <a:normAutofit/>
          </a:bodyPr>
          <a:lstStyle>
            <a:lvl1pPr algn="ctr">
              <a:defRPr sz="5400" b="0"/>
            </a:lvl1pPr>
          </a:lstStyle>
          <a:p>
            <a:r>
              <a:rPr lang="en-GB"/>
              <a:t>Click to edit Master title style</a:t>
            </a:r>
            <a:endParaRPr lang="en-AU" dirty="0"/>
          </a:p>
        </p:txBody>
      </p:sp>
      <p:sp>
        <p:nvSpPr>
          <p:cNvPr id="3" name="Subtitle 2">
            <a:extLst>
              <a:ext uri="{FF2B5EF4-FFF2-40B4-BE49-F238E27FC236}">
                <a16:creationId xmlns:a16="http://schemas.microsoft.com/office/drawing/2014/main" id="{5EAE4E40-2212-491D-BD3D-F48C5476BFD2}"/>
              </a:ext>
            </a:extLst>
          </p:cNvPr>
          <p:cNvSpPr>
            <a:spLocks noGrp="1"/>
          </p:cNvSpPr>
          <p:nvPr>
            <p:ph type="subTitle" idx="1"/>
          </p:nvPr>
        </p:nvSpPr>
        <p:spPr>
          <a:xfrm>
            <a:off x="1524000" y="1497632"/>
            <a:ext cx="9144000" cy="1391618"/>
          </a:xfrm>
        </p:spPr>
        <p:txBody>
          <a:bodyPr anchor="b"/>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dirty="0"/>
          </a:p>
        </p:txBody>
      </p:sp>
      <p:sp>
        <p:nvSpPr>
          <p:cNvPr id="4" name="Date Placeholder 3">
            <a:extLst>
              <a:ext uri="{FF2B5EF4-FFF2-40B4-BE49-F238E27FC236}">
                <a16:creationId xmlns:a16="http://schemas.microsoft.com/office/drawing/2014/main" id="{58778BF5-1FF1-414D-B46A-C70D9ED26573}"/>
              </a:ext>
            </a:extLst>
          </p:cNvPr>
          <p:cNvSpPr>
            <a:spLocks noGrp="1"/>
          </p:cNvSpPr>
          <p:nvPr>
            <p:ph type="dt" sz="half" idx="10"/>
          </p:nvPr>
        </p:nvSpPr>
        <p:spPr/>
        <p:txBody>
          <a:bodyPr/>
          <a:lstStyle/>
          <a:p>
            <a:r>
              <a:rPr lang="en-US"/>
              <a:t>© Cambridge University Press 2022</a:t>
            </a:r>
            <a:endParaRPr lang="en-AU"/>
          </a:p>
        </p:txBody>
      </p:sp>
      <p:sp>
        <p:nvSpPr>
          <p:cNvPr id="5" name="Footer Placeholder 4">
            <a:extLst>
              <a:ext uri="{FF2B5EF4-FFF2-40B4-BE49-F238E27FC236}">
                <a16:creationId xmlns:a16="http://schemas.microsoft.com/office/drawing/2014/main" id="{68F8CD6D-EA88-4A77-B5D1-1EB659BF4314}"/>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5E4D81E2-DA15-495C-A763-B09ABBCDD460}"/>
              </a:ext>
            </a:extLst>
          </p:cNvPr>
          <p:cNvSpPr>
            <a:spLocks noGrp="1"/>
          </p:cNvSpPr>
          <p:nvPr>
            <p:ph type="sldNum" sz="quarter" idx="12"/>
          </p:nvPr>
        </p:nvSpPr>
        <p:spPr/>
        <p:txBody>
          <a:bodyPr/>
          <a:lstStyle/>
          <a:p>
            <a:fld id="{2A9FC04F-1492-4AE1-9F5E-8074E380EC6F}" type="slidenum">
              <a:rPr lang="en-AU" smtClean="0"/>
              <a:t>‹#›</a:t>
            </a:fld>
            <a:endParaRPr lang="en-AU"/>
          </a:p>
        </p:txBody>
      </p:sp>
    </p:spTree>
    <p:extLst>
      <p:ext uri="{BB962C8B-B14F-4D97-AF65-F5344CB8AC3E}">
        <p14:creationId xmlns:p14="http://schemas.microsoft.com/office/powerpoint/2010/main" val="227839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4E78-2E6F-480F-82CB-4ECB0BC257F9}"/>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D963FB7D-2AD7-4281-B596-6296AF5EEEC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62258BB-62DF-489C-976B-EE065AC1913D}"/>
              </a:ext>
            </a:extLst>
          </p:cNvPr>
          <p:cNvSpPr>
            <a:spLocks noGrp="1"/>
          </p:cNvSpPr>
          <p:nvPr>
            <p:ph type="dt" sz="half" idx="10"/>
          </p:nvPr>
        </p:nvSpPr>
        <p:spPr/>
        <p:txBody>
          <a:bodyPr/>
          <a:lstStyle/>
          <a:p>
            <a:r>
              <a:rPr lang="en-US"/>
              <a:t>© Cambridge University Press 2022</a:t>
            </a:r>
            <a:endParaRPr lang="en-AU"/>
          </a:p>
        </p:txBody>
      </p:sp>
      <p:sp>
        <p:nvSpPr>
          <p:cNvPr id="5" name="Footer Placeholder 4">
            <a:extLst>
              <a:ext uri="{FF2B5EF4-FFF2-40B4-BE49-F238E27FC236}">
                <a16:creationId xmlns:a16="http://schemas.microsoft.com/office/drawing/2014/main" id="{000800ED-542D-4ED7-9C4B-E8240D2BA7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AD1635A-587F-47CF-AF81-49A26F08B5E2}"/>
              </a:ext>
            </a:extLst>
          </p:cNvPr>
          <p:cNvSpPr>
            <a:spLocks noGrp="1"/>
          </p:cNvSpPr>
          <p:nvPr>
            <p:ph type="sldNum" sz="quarter" idx="12"/>
          </p:nvPr>
        </p:nvSpPr>
        <p:spPr/>
        <p:txBody>
          <a:bodyPr/>
          <a:lstStyle/>
          <a:p>
            <a:fld id="{2A9FC04F-1492-4AE1-9F5E-8074E380EC6F}" type="slidenum">
              <a:rPr lang="en-AU" smtClean="0"/>
              <a:t>‹#›</a:t>
            </a:fld>
            <a:endParaRPr lang="en-AU"/>
          </a:p>
        </p:txBody>
      </p:sp>
    </p:spTree>
    <p:extLst>
      <p:ext uri="{BB962C8B-B14F-4D97-AF65-F5344CB8AC3E}">
        <p14:creationId xmlns:p14="http://schemas.microsoft.com/office/powerpoint/2010/main" val="421687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45EC6C-F24D-4278-80A2-05B1622B03B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50FB560-8020-4487-8CE8-FC6C5D2062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5EFE388E-2F44-4B16-AE0E-1F3A09A91E5E}"/>
              </a:ext>
            </a:extLst>
          </p:cNvPr>
          <p:cNvSpPr>
            <a:spLocks noGrp="1"/>
          </p:cNvSpPr>
          <p:nvPr>
            <p:ph type="dt" sz="half" idx="10"/>
          </p:nvPr>
        </p:nvSpPr>
        <p:spPr/>
        <p:txBody>
          <a:bodyPr/>
          <a:lstStyle/>
          <a:p>
            <a:r>
              <a:rPr lang="en-US"/>
              <a:t>© Cambridge University Press 2022</a:t>
            </a:r>
            <a:endParaRPr lang="en-AU"/>
          </a:p>
        </p:txBody>
      </p:sp>
      <p:sp>
        <p:nvSpPr>
          <p:cNvPr id="5" name="Footer Placeholder 4">
            <a:extLst>
              <a:ext uri="{FF2B5EF4-FFF2-40B4-BE49-F238E27FC236}">
                <a16:creationId xmlns:a16="http://schemas.microsoft.com/office/drawing/2014/main" id="{DB2C25AD-7143-4903-9C51-2CDAC8C3711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C003C95-0F8D-4CE5-AA0D-9B6CF7DC184C}"/>
              </a:ext>
            </a:extLst>
          </p:cNvPr>
          <p:cNvSpPr>
            <a:spLocks noGrp="1"/>
          </p:cNvSpPr>
          <p:nvPr>
            <p:ph type="sldNum" sz="quarter" idx="12"/>
          </p:nvPr>
        </p:nvSpPr>
        <p:spPr/>
        <p:txBody>
          <a:bodyPr/>
          <a:lstStyle/>
          <a:p>
            <a:fld id="{2A9FC04F-1492-4AE1-9F5E-8074E380EC6F}" type="slidenum">
              <a:rPr lang="en-AU" smtClean="0"/>
              <a:t>‹#›</a:t>
            </a:fld>
            <a:endParaRPr lang="en-AU"/>
          </a:p>
        </p:txBody>
      </p:sp>
    </p:spTree>
    <p:extLst>
      <p:ext uri="{BB962C8B-B14F-4D97-AF65-F5344CB8AC3E}">
        <p14:creationId xmlns:p14="http://schemas.microsoft.com/office/powerpoint/2010/main" val="704188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097389"/>
            <a:ext cx="10515600" cy="593299"/>
          </a:xfrm>
        </p:spPr>
        <p:txBody>
          <a:bodyPr>
            <a:normAutofit/>
          </a:bodyPr>
          <a:lstStyle>
            <a:lvl1pPr algn="ctr">
              <a:defRPr sz="3200" b="1" cap="none" baseline="0">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Rectangle 7"/>
          <p:cNvSpPr/>
          <p:nvPr userDrawn="1"/>
        </p:nvSpPr>
        <p:spPr>
          <a:xfrm>
            <a:off x="0" y="-21064"/>
            <a:ext cx="12192000" cy="10973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00622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ED809932-C7E4-4EFA-975F-0644BE0787FC}"/>
              </a:ext>
            </a:extLst>
          </p:cNvPr>
          <p:cNvSpPr>
            <a:spLocks noGrp="1"/>
          </p:cNvSpPr>
          <p:nvPr>
            <p:ph sz="quarter" idx="13"/>
          </p:nvPr>
        </p:nvSpPr>
        <p:spPr>
          <a:xfrm>
            <a:off x="838200" y="2447931"/>
            <a:ext cx="10515600" cy="383070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 name="Title 1">
            <a:extLst>
              <a:ext uri="{FF2B5EF4-FFF2-40B4-BE49-F238E27FC236}">
                <a16:creationId xmlns:a16="http://schemas.microsoft.com/office/drawing/2014/main" id="{01E917EF-4E32-469E-B815-13973CDB1EE0}"/>
              </a:ext>
            </a:extLst>
          </p:cNvPr>
          <p:cNvSpPr>
            <a:spLocks noGrp="1"/>
          </p:cNvSpPr>
          <p:nvPr>
            <p:ph type="title"/>
          </p:nvPr>
        </p:nvSpPr>
        <p:spPr>
          <a:xfrm>
            <a:off x="838200" y="1175103"/>
            <a:ext cx="10515600" cy="854236"/>
          </a:xfrm>
        </p:spPr>
        <p:txBody>
          <a:bodyPr anchor="ctr"/>
          <a:lstStyle>
            <a:lvl1pPr>
              <a:defRPr/>
            </a:lvl1pPr>
          </a:lstStyle>
          <a:p>
            <a:r>
              <a:rPr lang="en-GB"/>
              <a:t>Click to edit Master title style</a:t>
            </a:r>
            <a:endParaRPr lang="en-AU" dirty="0"/>
          </a:p>
        </p:txBody>
      </p:sp>
      <p:sp>
        <p:nvSpPr>
          <p:cNvPr id="4" name="Date Placeholder 3">
            <a:extLst>
              <a:ext uri="{FF2B5EF4-FFF2-40B4-BE49-F238E27FC236}">
                <a16:creationId xmlns:a16="http://schemas.microsoft.com/office/drawing/2014/main" id="{A4F7CFE5-AB23-4946-97DF-B330F695094F}"/>
              </a:ext>
            </a:extLst>
          </p:cNvPr>
          <p:cNvSpPr>
            <a:spLocks noGrp="1"/>
          </p:cNvSpPr>
          <p:nvPr>
            <p:ph type="dt" sz="half" idx="10"/>
          </p:nvPr>
        </p:nvSpPr>
        <p:spPr/>
        <p:txBody>
          <a:bodyPr/>
          <a:lstStyle/>
          <a:p>
            <a:r>
              <a:rPr lang="en-US"/>
              <a:t>© Cambridge University Press 2022</a:t>
            </a:r>
            <a:endParaRPr lang="en-AU" dirty="0"/>
          </a:p>
        </p:txBody>
      </p:sp>
      <p:sp>
        <p:nvSpPr>
          <p:cNvPr id="5" name="Footer Placeholder 4">
            <a:extLst>
              <a:ext uri="{FF2B5EF4-FFF2-40B4-BE49-F238E27FC236}">
                <a16:creationId xmlns:a16="http://schemas.microsoft.com/office/drawing/2014/main" id="{4F5B0915-980C-4CCD-AD97-8ABBFA24E3B5}"/>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7D407410-408C-4B1C-A9D9-59BEC65F333D}"/>
              </a:ext>
            </a:extLst>
          </p:cNvPr>
          <p:cNvSpPr>
            <a:spLocks noGrp="1"/>
          </p:cNvSpPr>
          <p:nvPr>
            <p:ph type="sldNum" sz="quarter" idx="12"/>
          </p:nvPr>
        </p:nvSpPr>
        <p:spPr/>
        <p:txBody>
          <a:bodyPr/>
          <a:lstStyle/>
          <a:p>
            <a:fld id="{2A9FC04F-1492-4AE1-9F5E-8074E380EC6F}" type="slidenum">
              <a:rPr lang="en-AU" smtClean="0"/>
              <a:t>‹#›</a:t>
            </a:fld>
            <a:endParaRPr lang="en-AU"/>
          </a:p>
        </p:txBody>
      </p:sp>
      <p:sp>
        <p:nvSpPr>
          <p:cNvPr id="15" name="Text Placeholder 14">
            <a:extLst>
              <a:ext uri="{FF2B5EF4-FFF2-40B4-BE49-F238E27FC236}">
                <a16:creationId xmlns:a16="http://schemas.microsoft.com/office/drawing/2014/main" id="{3F6F8583-B474-4C36-B96E-896EF05F1DBB}"/>
              </a:ext>
            </a:extLst>
          </p:cNvPr>
          <p:cNvSpPr>
            <a:spLocks noGrp="1"/>
          </p:cNvSpPr>
          <p:nvPr>
            <p:ph type="body" sz="quarter" idx="14" hasCustomPrompt="1"/>
          </p:nvPr>
        </p:nvSpPr>
        <p:spPr>
          <a:xfrm>
            <a:off x="838200" y="2029339"/>
            <a:ext cx="10515600" cy="418592"/>
          </a:xfrm>
        </p:spPr>
        <p:txBody>
          <a:bodyPr/>
          <a:lstStyle>
            <a:lvl1pPr marL="0" indent="0">
              <a:buNone/>
              <a:defRPr>
                <a:solidFill>
                  <a:srgbClr val="66255A"/>
                </a:solidFill>
              </a:defRPr>
            </a:lvl1pPr>
          </a:lstStyle>
          <a:p>
            <a:pPr lvl="0"/>
            <a:r>
              <a:rPr lang="en-US" dirty="0"/>
              <a:t>Click to add subheading</a:t>
            </a:r>
          </a:p>
        </p:txBody>
      </p:sp>
    </p:spTree>
    <p:extLst>
      <p:ext uri="{BB962C8B-B14F-4D97-AF65-F5344CB8AC3E}">
        <p14:creationId xmlns:p14="http://schemas.microsoft.com/office/powerpoint/2010/main" val="367942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ED809932-C7E4-4EFA-975F-0644BE0787FC}"/>
              </a:ext>
            </a:extLst>
          </p:cNvPr>
          <p:cNvSpPr>
            <a:spLocks noGrp="1"/>
          </p:cNvSpPr>
          <p:nvPr>
            <p:ph sz="quarter" idx="13"/>
          </p:nvPr>
        </p:nvSpPr>
        <p:spPr>
          <a:xfrm>
            <a:off x="838200" y="2447931"/>
            <a:ext cx="5257800" cy="383070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 name="Title 1">
            <a:extLst>
              <a:ext uri="{FF2B5EF4-FFF2-40B4-BE49-F238E27FC236}">
                <a16:creationId xmlns:a16="http://schemas.microsoft.com/office/drawing/2014/main" id="{01E917EF-4E32-469E-B815-13973CDB1EE0}"/>
              </a:ext>
            </a:extLst>
          </p:cNvPr>
          <p:cNvSpPr>
            <a:spLocks noGrp="1"/>
          </p:cNvSpPr>
          <p:nvPr>
            <p:ph type="title"/>
          </p:nvPr>
        </p:nvSpPr>
        <p:spPr>
          <a:xfrm>
            <a:off x="838200" y="1175103"/>
            <a:ext cx="10515600" cy="854236"/>
          </a:xfrm>
        </p:spPr>
        <p:txBody>
          <a:bodyPr anchor="ctr"/>
          <a:lstStyle>
            <a:lvl1pPr>
              <a:defRPr/>
            </a:lvl1pPr>
          </a:lstStyle>
          <a:p>
            <a:r>
              <a:rPr lang="en-GB"/>
              <a:t>Click to edit Master title style</a:t>
            </a:r>
            <a:endParaRPr lang="en-AU" dirty="0"/>
          </a:p>
        </p:txBody>
      </p:sp>
      <p:sp>
        <p:nvSpPr>
          <p:cNvPr id="4" name="Date Placeholder 3">
            <a:extLst>
              <a:ext uri="{FF2B5EF4-FFF2-40B4-BE49-F238E27FC236}">
                <a16:creationId xmlns:a16="http://schemas.microsoft.com/office/drawing/2014/main" id="{A4F7CFE5-AB23-4946-97DF-B330F695094F}"/>
              </a:ext>
            </a:extLst>
          </p:cNvPr>
          <p:cNvSpPr>
            <a:spLocks noGrp="1"/>
          </p:cNvSpPr>
          <p:nvPr>
            <p:ph type="dt" sz="half" idx="10"/>
          </p:nvPr>
        </p:nvSpPr>
        <p:spPr/>
        <p:txBody>
          <a:bodyPr/>
          <a:lstStyle/>
          <a:p>
            <a:r>
              <a:rPr lang="en-US"/>
              <a:t>© Cambridge University Press 2022</a:t>
            </a:r>
            <a:endParaRPr lang="en-AU" dirty="0"/>
          </a:p>
        </p:txBody>
      </p:sp>
      <p:sp>
        <p:nvSpPr>
          <p:cNvPr id="5" name="Footer Placeholder 4">
            <a:extLst>
              <a:ext uri="{FF2B5EF4-FFF2-40B4-BE49-F238E27FC236}">
                <a16:creationId xmlns:a16="http://schemas.microsoft.com/office/drawing/2014/main" id="{4F5B0915-980C-4CCD-AD97-8ABBFA24E3B5}"/>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7D407410-408C-4B1C-A9D9-59BEC65F333D}"/>
              </a:ext>
            </a:extLst>
          </p:cNvPr>
          <p:cNvSpPr>
            <a:spLocks noGrp="1"/>
          </p:cNvSpPr>
          <p:nvPr>
            <p:ph type="sldNum" sz="quarter" idx="12"/>
          </p:nvPr>
        </p:nvSpPr>
        <p:spPr/>
        <p:txBody>
          <a:bodyPr/>
          <a:lstStyle/>
          <a:p>
            <a:fld id="{2A9FC04F-1492-4AE1-9F5E-8074E380EC6F}" type="slidenum">
              <a:rPr lang="en-AU" smtClean="0"/>
              <a:t>‹#›</a:t>
            </a:fld>
            <a:endParaRPr lang="en-AU"/>
          </a:p>
        </p:txBody>
      </p:sp>
      <p:sp>
        <p:nvSpPr>
          <p:cNvPr id="15" name="Text Placeholder 14">
            <a:extLst>
              <a:ext uri="{FF2B5EF4-FFF2-40B4-BE49-F238E27FC236}">
                <a16:creationId xmlns:a16="http://schemas.microsoft.com/office/drawing/2014/main" id="{3F6F8583-B474-4C36-B96E-896EF05F1DBB}"/>
              </a:ext>
            </a:extLst>
          </p:cNvPr>
          <p:cNvSpPr>
            <a:spLocks noGrp="1"/>
          </p:cNvSpPr>
          <p:nvPr>
            <p:ph type="body" sz="quarter" idx="14" hasCustomPrompt="1"/>
          </p:nvPr>
        </p:nvSpPr>
        <p:spPr>
          <a:xfrm>
            <a:off x="838200" y="2029339"/>
            <a:ext cx="10515600" cy="418592"/>
          </a:xfrm>
        </p:spPr>
        <p:txBody>
          <a:bodyPr/>
          <a:lstStyle>
            <a:lvl1pPr marL="0" indent="0">
              <a:buNone/>
              <a:defRPr>
                <a:solidFill>
                  <a:srgbClr val="66255A"/>
                </a:solidFill>
              </a:defRPr>
            </a:lvl1pPr>
          </a:lstStyle>
          <a:p>
            <a:pPr lvl="0"/>
            <a:r>
              <a:rPr lang="en-US" dirty="0"/>
              <a:t>Click to add subheading</a:t>
            </a:r>
          </a:p>
        </p:txBody>
      </p:sp>
      <p:sp>
        <p:nvSpPr>
          <p:cNvPr id="7" name="Picture Placeholder 6">
            <a:extLst>
              <a:ext uri="{FF2B5EF4-FFF2-40B4-BE49-F238E27FC236}">
                <a16:creationId xmlns:a16="http://schemas.microsoft.com/office/drawing/2014/main" id="{1872FE27-F1F9-4745-9037-20810157C768}"/>
              </a:ext>
            </a:extLst>
          </p:cNvPr>
          <p:cNvSpPr>
            <a:spLocks noGrp="1"/>
          </p:cNvSpPr>
          <p:nvPr>
            <p:ph type="pic" sz="quarter" idx="15"/>
          </p:nvPr>
        </p:nvSpPr>
        <p:spPr>
          <a:xfrm>
            <a:off x="6096000" y="2447854"/>
            <a:ext cx="5257800" cy="3465507"/>
          </a:xfrm>
        </p:spPr>
        <p:txBody>
          <a:bodyPr/>
          <a:lstStyle/>
          <a:p>
            <a:r>
              <a:rPr lang="en-GB"/>
              <a:t>Click icon to add picture</a:t>
            </a:r>
            <a:endParaRPr lang="en-AU"/>
          </a:p>
        </p:txBody>
      </p:sp>
      <p:sp>
        <p:nvSpPr>
          <p:cNvPr id="9" name="Text Placeholder 8">
            <a:extLst>
              <a:ext uri="{FF2B5EF4-FFF2-40B4-BE49-F238E27FC236}">
                <a16:creationId xmlns:a16="http://schemas.microsoft.com/office/drawing/2014/main" id="{F659B1AC-69B1-44D7-9B9D-DDF6B2D89BE1}"/>
              </a:ext>
            </a:extLst>
          </p:cNvPr>
          <p:cNvSpPr>
            <a:spLocks noGrp="1"/>
          </p:cNvSpPr>
          <p:nvPr>
            <p:ph type="body" sz="quarter" idx="16" hasCustomPrompt="1"/>
          </p:nvPr>
        </p:nvSpPr>
        <p:spPr>
          <a:xfrm>
            <a:off x="6096000" y="5913438"/>
            <a:ext cx="5257800" cy="365125"/>
          </a:xfrm>
        </p:spPr>
        <p:txBody>
          <a:bodyPr>
            <a:noAutofit/>
          </a:bodyPr>
          <a:lstStyle>
            <a:lvl1pPr marL="0" indent="0" algn="r">
              <a:buNone/>
              <a:defRPr sz="1600">
                <a:solidFill>
                  <a:schemeClr val="tx1"/>
                </a:solidFill>
                <a:latin typeface="+mn-lt"/>
              </a:defRPr>
            </a:lvl1pPr>
          </a:lstStyle>
          <a:p>
            <a:pPr lvl="0"/>
            <a:r>
              <a:rPr lang="en-AU" dirty="0"/>
              <a:t>Click to add caption</a:t>
            </a:r>
          </a:p>
        </p:txBody>
      </p:sp>
    </p:spTree>
    <p:extLst>
      <p:ext uri="{BB962C8B-B14F-4D97-AF65-F5344CB8AC3E}">
        <p14:creationId xmlns:p14="http://schemas.microsoft.com/office/powerpoint/2010/main" val="1413979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C73-C2C4-4A81-92AE-FF7412B109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EEABF480-DC6F-4566-BA14-431EB43E74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9213F2E-9EB0-4D82-B0BE-3464FBADCBB6}"/>
              </a:ext>
            </a:extLst>
          </p:cNvPr>
          <p:cNvSpPr>
            <a:spLocks noGrp="1"/>
          </p:cNvSpPr>
          <p:nvPr>
            <p:ph type="dt" sz="half" idx="10"/>
          </p:nvPr>
        </p:nvSpPr>
        <p:spPr/>
        <p:txBody>
          <a:bodyPr/>
          <a:lstStyle/>
          <a:p>
            <a:r>
              <a:rPr lang="en-US"/>
              <a:t>© Cambridge University Press 2022</a:t>
            </a:r>
            <a:endParaRPr lang="en-AU"/>
          </a:p>
        </p:txBody>
      </p:sp>
      <p:sp>
        <p:nvSpPr>
          <p:cNvPr id="5" name="Footer Placeholder 4">
            <a:extLst>
              <a:ext uri="{FF2B5EF4-FFF2-40B4-BE49-F238E27FC236}">
                <a16:creationId xmlns:a16="http://schemas.microsoft.com/office/drawing/2014/main" id="{30AD9A33-A81B-4E6F-B127-D39619A287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A94963-4F26-4B0E-B228-95E253A588E1}"/>
              </a:ext>
            </a:extLst>
          </p:cNvPr>
          <p:cNvSpPr>
            <a:spLocks noGrp="1"/>
          </p:cNvSpPr>
          <p:nvPr>
            <p:ph type="sldNum" sz="quarter" idx="12"/>
          </p:nvPr>
        </p:nvSpPr>
        <p:spPr/>
        <p:txBody>
          <a:bodyPr/>
          <a:lstStyle/>
          <a:p>
            <a:fld id="{2A9FC04F-1492-4AE1-9F5E-8074E380EC6F}" type="slidenum">
              <a:rPr lang="en-AU" smtClean="0"/>
              <a:t>‹#›</a:t>
            </a:fld>
            <a:endParaRPr lang="en-AU"/>
          </a:p>
        </p:txBody>
      </p:sp>
    </p:spTree>
    <p:extLst>
      <p:ext uri="{BB962C8B-B14F-4D97-AF65-F5344CB8AC3E}">
        <p14:creationId xmlns:p14="http://schemas.microsoft.com/office/powerpoint/2010/main" val="258595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CFA1-9A0B-4ECB-A6E2-E905A7ED3C83}"/>
              </a:ext>
            </a:extLst>
          </p:cNvPr>
          <p:cNvSpPr>
            <a:spLocks noGrp="1"/>
          </p:cNvSpPr>
          <p:nvPr>
            <p:ph type="title"/>
          </p:nvPr>
        </p:nvSpPr>
        <p:spPr>
          <a:xfrm>
            <a:off x="839788" y="1175104"/>
            <a:ext cx="10515600" cy="593408"/>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10851B5E-D833-46C4-9857-375D36934BC1}"/>
              </a:ext>
            </a:extLst>
          </p:cNvPr>
          <p:cNvSpPr>
            <a:spLocks noGrp="1"/>
          </p:cNvSpPr>
          <p:nvPr>
            <p:ph type="body" idx="1"/>
          </p:nvPr>
        </p:nvSpPr>
        <p:spPr>
          <a:xfrm>
            <a:off x="839788" y="1768511"/>
            <a:ext cx="5157787" cy="7365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5EB926-6BEE-4C54-B484-B9C5D25753B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BE50A95D-C73E-4CAE-AC4C-E5BA2420B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FD83CA-5A19-4EF0-A8B3-AEE1D7E5542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9E93F379-01A7-441A-9BC3-5DCBB4718E86}"/>
              </a:ext>
            </a:extLst>
          </p:cNvPr>
          <p:cNvSpPr>
            <a:spLocks noGrp="1"/>
          </p:cNvSpPr>
          <p:nvPr>
            <p:ph type="dt" sz="half" idx="10"/>
          </p:nvPr>
        </p:nvSpPr>
        <p:spPr/>
        <p:txBody>
          <a:bodyPr/>
          <a:lstStyle/>
          <a:p>
            <a:r>
              <a:rPr lang="en-US"/>
              <a:t>© Cambridge University Press 2022</a:t>
            </a:r>
            <a:endParaRPr lang="en-AU"/>
          </a:p>
        </p:txBody>
      </p:sp>
      <p:sp>
        <p:nvSpPr>
          <p:cNvPr id="8" name="Footer Placeholder 7">
            <a:extLst>
              <a:ext uri="{FF2B5EF4-FFF2-40B4-BE49-F238E27FC236}">
                <a16:creationId xmlns:a16="http://schemas.microsoft.com/office/drawing/2014/main" id="{1750A737-BEB1-4ACB-B5D7-570957DF3357}"/>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id="{F81A3AD0-A898-4F4C-A1FB-D76ED988A950}"/>
              </a:ext>
            </a:extLst>
          </p:cNvPr>
          <p:cNvSpPr>
            <a:spLocks noGrp="1"/>
          </p:cNvSpPr>
          <p:nvPr>
            <p:ph type="sldNum" sz="quarter" idx="12"/>
          </p:nvPr>
        </p:nvSpPr>
        <p:spPr/>
        <p:txBody>
          <a:bodyPr/>
          <a:lstStyle/>
          <a:p>
            <a:fld id="{2A9FC04F-1492-4AE1-9F5E-8074E380EC6F}" type="slidenum">
              <a:rPr lang="en-AU" smtClean="0"/>
              <a:t>‹#›</a:t>
            </a:fld>
            <a:endParaRPr lang="en-AU"/>
          </a:p>
        </p:txBody>
      </p:sp>
    </p:spTree>
    <p:extLst>
      <p:ext uri="{BB962C8B-B14F-4D97-AF65-F5344CB8AC3E}">
        <p14:creationId xmlns:p14="http://schemas.microsoft.com/office/powerpoint/2010/main" val="4046338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74586-FEF3-440E-B564-AC6FDC8ED835}"/>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1B359FEA-4E60-4185-AC09-CC57435AB481}"/>
              </a:ext>
            </a:extLst>
          </p:cNvPr>
          <p:cNvSpPr>
            <a:spLocks noGrp="1"/>
          </p:cNvSpPr>
          <p:nvPr>
            <p:ph type="dt" sz="half" idx="10"/>
          </p:nvPr>
        </p:nvSpPr>
        <p:spPr/>
        <p:txBody>
          <a:bodyPr/>
          <a:lstStyle/>
          <a:p>
            <a:r>
              <a:rPr lang="en-US"/>
              <a:t>© Cambridge University Press 2022</a:t>
            </a:r>
            <a:endParaRPr lang="en-AU"/>
          </a:p>
        </p:txBody>
      </p:sp>
      <p:sp>
        <p:nvSpPr>
          <p:cNvPr id="4" name="Footer Placeholder 3">
            <a:extLst>
              <a:ext uri="{FF2B5EF4-FFF2-40B4-BE49-F238E27FC236}">
                <a16:creationId xmlns:a16="http://schemas.microsoft.com/office/drawing/2014/main" id="{40655AC0-C0CD-44AF-A767-F4C8C788556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BC257D9-E203-4BB0-98A4-61E6319E69E4}"/>
              </a:ext>
            </a:extLst>
          </p:cNvPr>
          <p:cNvSpPr>
            <a:spLocks noGrp="1"/>
          </p:cNvSpPr>
          <p:nvPr>
            <p:ph type="sldNum" sz="quarter" idx="12"/>
          </p:nvPr>
        </p:nvSpPr>
        <p:spPr/>
        <p:txBody>
          <a:bodyPr/>
          <a:lstStyle/>
          <a:p>
            <a:fld id="{2A9FC04F-1492-4AE1-9F5E-8074E380EC6F}" type="slidenum">
              <a:rPr lang="en-AU" smtClean="0"/>
              <a:t>‹#›</a:t>
            </a:fld>
            <a:endParaRPr lang="en-AU"/>
          </a:p>
        </p:txBody>
      </p:sp>
    </p:spTree>
    <p:extLst>
      <p:ext uri="{BB962C8B-B14F-4D97-AF65-F5344CB8AC3E}">
        <p14:creationId xmlns:p14="http://schemas.microsoft.com/office/powerpoint/2010/main" val="148032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E94F95-0EFD-4311-8972-3C2D5FCDF9BC}"/>
              </a:ext>
            </a:extLst>
          </p:cNvPr>
          <p:cNvSpPr>
            <a:spLocks noGrp="1"/>
          </p:cNvSpPr>
          <p:nvPr>
            <p:ph type="dt" sz="half" idx="10"/>
          </p:nvPr>
        </p:nvSpPr>
        <p:spPr/>
        <p:txBody>
          <a:bodyPr/>
          <a:lstStyle/>
          <a:p>
            <a:r>
              <a:rPr lang="en-US"/>
              <a:t>© Cambridge University Press 2022</a:t>
            </a:r>
            <a:endParaRPr lang="en-AU"/>
          </a:p>
        </p:txBody>
      </p:sp>
      <p:sp>
        <p:nvSpPr>
          <p:cNvPr id="3" name="Footer Placeholder 2">
            <a:extLst>
              <a:ext uri="{FF2B5EF4-FFF2-40B4-BE49-F238E27FC236}">
                <a16:creationId xmlns:a16="http://schemas.microsoft.com/office/drawing/2014/main" id="{3087E802-F8B3-453C-B78A-4B520DEA00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AAF9E2E-6776-4B30-87E8-F1F6B5357AE3}"/>
              </a:ext>
            </a:extLst>
          </p:cNvPr>
          <p:cNvSpPr>
            <a:spLocks noGrp="1"/>
          </p:cNvSpPr>
          <p:nvPr>
            <p:ph type="sldNum" sz="quarter" idx="12"/>
          </p:nvPr>
        </p:nvSpPr>
        <p:spPr/>
        <p:txBody>
          <a:bodyPr/>
          <a:lstStyle/>
          <a:p>
            <a:fld id="{2A9FC04F-1492-4AE1-9F5E-8074E380EC6F}" type="slidenum">
              <a:rPr lang="en-AU" smtClean="0"/>
              <a:t>‹#›</a:t>
            </a:fld>
            <a:endParaRPr lang="en-AU"/>
          </a:p>
        </p:txBody>
      </p:sp>
    </p:spTree>
    <p:extLst>
      <p:ext uri="{BB962C8B-B14F-4D97-AF65-F5344CB8AC3E}">
        <p14:creationId xmlns:p14="http://schemas.microsoft.com/office/powerpoint/2010/main" val="3631627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DB88-53E5-4111-9911-F0B89CDA57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A2489F1C-19D1-40A7-AF03-D0D5C2DDE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0390432D-293E-44AB-9AD0-99EC269C59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C31202-439D-4E83-BFE4-425D03BB1CDA}"/>
              </a:ext>
            </a:extLst>
          </p:cNvPr>
          <p:cNvSpPr>
            <a:spLocks noGrp="1"/>
          </p:cNvSpPr>
          <p:nvPr>
            <p:ph type="dt" sz="half" idx="10"/>
          </p:nvPr>
        </p:nvSpPr>
        <p:spPr/>
        <p:txBody>
          <a:bodyPr/>
          <a:lstStyle/>
          <a:p>
            <a:r>
              <a:rPr lang="en-US"/>
              <a:t>© Cambridge University Press 2022</a:t>
            </a:r>
            <a:endParaRPr lang="en-AU"/>
          </a:p>
        </p:txBody>
      </p:sp>
      <p:sp>
        <p:nvSpPr>
          <p:cNvPr id="6" name="Footer Placeholder 5">
            <a:extLst>
              <a:ext uri="{FF2B5EF4-FFF2-40B4-BE49-F238E27FC236}">
                <a16:creationId xmlns:a16="http://schemas.microsoft.com/office/drawing/2014/main" id="{E50D3DD2-B069-4784-9438-D5A3EBF1239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BDADF59-3815-40F3-8FF8-B4A9A5311193}"/>
              </a:ext>
            </a:extLst>
          </p:cNvPr>
          <p:cNvSpPr>
            <a:spLocks noGrp="1"/>
          </p:cNvSpPr>
          <p:nvPr>
            <p:ph type="sldNum" sz="quarter" idx="12"/>
          </p:nvPr>
        </p:nvSpPr>
        <p:spPr/>
        <p:txBody>
          <a:bodyPr/>
          <a:lstStyle/>
          <a:p>
            <a:fld id="{2A9FC04F-1492-4AE1-9F5E-8074E380EC6F}" type="slidenum">
              <a:rPr lang="en-AU" smtClean="0"/>
              <a:t>‹#›</a:t>
            </a:fld>
            <a:endParaRPr lang="en-AU"/>
          </a:p>
        </p:txBody>
      </p:sp>
    </p:spTree>
    <p:extLst>
      <p:ext uri="{BB962C8B-B14F-4D97-AF65-F5344CB8AC3E}">
        <p14:creationId xmlns:p14="http://schemas.microsoft.com/office/powerpoint/2010/main" val="318504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E5277-83F5-42A5-896A-C4284752DFF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439FF6F2-31BD-4855-BBF3-A91FBAFAC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AU"/>
          </a:p>
        </p:txBody>
      </p:sp>
      <p:sp>
        <p:nvSpPr>
          <p:cNvPr id="4" name="Text Placeholder 3">
            <a:extLst>
              <a:ext uri="{FF2B5EF4-FFF2-40B4-BE49-F238E27FC236}">
                <a16:creationId xmlns:a16="http://schemas.microsoft.com/office/drawing/2014/main" id="{D98129DE-C3A4-4537-84DB-D43BF0932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7B1A7A-F587-4188-9168-E4BCBCD07B5C}"/>
              </a:ext>
            </a:extLst>
          </p:cNvPr>
          <p:cNvSpPr>
            <a:spLocks noGrp="1"/>
          </p:cNvSpPr>
          <p:nvPr>
            <p:ph type="dt" sz="half" idx="10"/>
          </p:nvPr>
        </p:nvSpPr>
        <p:spPr/>
        <p:txBody>
          <a:bodyPr/>
          <a:lstStyle/>
          <a:p>
            <a:r>
              <a:rPr lang="en-US"/>
              <a:t>© Cambridge University Press 2022</a:t>
            </a:r>
            <a:endParaRPr lang="en-AU"/>
          </a:p>
        </p:txBody>
      </p:sp>
      <p:sp>
        <p:nvSpPr>
          <p:cNvPr id="6" name="Footer Placeholder 5">
            <a:extLst>
              <a:ext uri="{FF2B5EF4-FFF2-40B4-BE49-F238E27FC236}">
                <a16:creationId xmlns:a16="http://schemas.microsoft.com/office/drawing/2014/main" id="{4203CBF9-0853-4BA8-899A-B52CD5859B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9383F82-5A17-485D-9016-6A40E3D81D0C}"/>
              </a:ext>
            </a:extLst>
          </p:cNvPr>
          <p:cNvSpPr>
            <a:spLocks noGrp="1"/>
          </p:cNvSpPr>
          <p:nvPr>
            <p:ph type="sldNum" sz="quarter" idx="12"/>
          </p:nvPr>
        </p:nvSpPr>
        <p:spPr/>
        <p:txBody>
          <a:bodyPr/>
          <a:lstStyle/>
          <a:p>
            <a:fld id="{2A9FC04F-1492-4AE1-9F5E-8074E380EC6F}" type="slidenum">
              <a:rPr lang="en-AU" smtClean="0"/>
              <a:t>‹#›</a:t>
            </a:fld>
            <a:endParaRPr lang="en-AU"/>
          </a:p>
        </p:txBody>
      </p:sp>
    </p:spTree>
    <p:extLst>
      <p:ext uri="{BB962C8B-B14F-4D97-AF65-F5344CB8AC3E}">
        <p14:creationId xmlns:p14="http://schemas.microsoft.com/office/powerpoint/2010/main" val="3684039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6BBEB-A76C-446F-9A9F-94A5440F0E9B}"/>
              </a:ext>
            </a:extLst>
          </p:cNvPr>
          <p:cNvSpPr>
            <a:spLocks noGrp="1"/>
          </p:cNvSpPr>
          <p:nvPr>
            <p:ph type="title"/>
          </p:nvPr>
        </p:nvSpPr>
        <p:spPr>
          <a:xfrm>
            <a:off x="838200" y="1175104"/>
            <a:ext cx="10515600" cy="776526"/>
          </a:xfrm>
          <a:prstGeom prst="rect">
            <a:avLst/>
          </a:prstGeom>
        </p:spPr>
        <p:txBody>
          <a:bodyPr vert="horz" lIns="91440" tIns="45720" rIns="91440" bIns="45720" rtlCol="0" anchor="ctr">
            <a:normAutofit/>
          </a:bodyPr>
          <a:lstStyle/>
          <a:p>
            <a:r>
              <a:rPr lang="en-GB"/>
              <a:t>Click to edit Master title style</a:t>
            </a:r>
            <a:endParaRPr lang="en-AU" dirty="0"/>
          </a:p>
        </p:txBody>
      </p:sp>
      <p:sp>
        <p:nvSpPr>
          <p:cNvPr id="3" name="Text Placeholder 2">
            <a:extLst>
              <a:ext uri="{FF2B5EF4-FFF2-40B4-BE49-F238E27FC236}">
                <a16:creationId xmlns:a16="http://schemas.microsoft.com/office/drawing/2014/main" id="{AFA22C18-3B2C-4A78-BA77-F9676E470E13}"/>
              </a:ext>
            </a:extLst>
          </p:cNvPr>
          <p:cNvSpPr>
            <a:spLocks noGrp="1"/>
          </p:cNvSpPr>
          <p:nvPr>
            <p:ph type="body" idx="1"/>
          </p:nvPr>
        </p:nvSpPr>
        <p:spPr>
          <a:xfrm>
            <a:off x="838200" y="2029454"/>
            <a:ext cx="10515600" cy="424918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Date Placeholder 3">
            <a:extLst>
              <a:ext uri="{FF2B5EF4-FFF2-40B4-BE49-F238E27FC236}">
                <a16:creationId xmlns:a16="http://schemas.microsoft.com/office/drawing/2014/main" id="{91219D72-CA93-4F03-9BB4-26BDD2449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Cambridge University Press 2022</a:t>
            </a:r>
            <a:endParaRPr lang="en-AU" dirty="0"/>
          </a:p>
        </p:txBody>
      </p:sp>
      <p:sp>
        <p:nvSpPr>
          <p:cNvPr id="5" name="Footer Placeholder 4">
            <a:extLst>
              <a:ext uri="{FF2B5EF4-FFF2-40B4-BE49-F238E27FC236}">
                <a16:creationId xmlns:a16="http://schemas.microsoft.com/office/drawing/2014/main" id="{858C1953-B110-4605-A7EA-F88F8ECAA2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id="{E6C57C8B-DC76-400F-84C8-131BD8DB8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FC04F-1492-4AE1-9F5E-8074E380EC6F}" type="slidenum">
              <a:rPr lang="en-AU" smtClean="0"/>
              <a:t>‹#›</a:t>
            </a:fld>
            <a:endParaRPr lang="en-AU"/>
          </a:p>
        </p:txBody>
      </p:sp>
      <p:pic>
        <p:nvPicPr>
          <p:cNvPr id="8" name="Picture 7">
            <a:extLst>
              <a:ext uri="{FF2B5EF4-FFF2-40B4-BE49-F238E27FC236}">
                <a16:creationId xmlns:a16="http://schemas.microsoft.com/office/drawing/2014/main" id="{4504F78B-0D9F-4253-AF88-C46ACC2FC7A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1097280"/>
          </a:xfrm>
          <a:prstGeom prst="rect">
            <a:avLst/>
          </a:prstGeom>
        </p:spPr>
      </p:pic>
    </p:spTree>
    <p:extLst>
      <p:ext uri="{BB962C8B-B14F-4D97-AF65-F5344CB8AC3E}">
        <p14:creationId xmlns:p14="http://schemas.microsoft.com/office/powerpoint/2010/main" val="589030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ftr="0"/>
  <p:txStyles>
    <p:titleStyle>
      <a:lvl1pPr algn="l" defTabSz="914400" rtl="0" eaLnBrk="1" latinLnBrk="0" hangingPunct="1">
        <a:lnSpc>
          <a:spcPct val="90000"/>
        </a:lnSpc>
        <a:spcBef>
          <a:spcPct val="0"/>
        </a:spcBef>
        <a:buNone/>
        <a:defRPr sz="25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38125"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EB99-FE59-4DD2-9D93-98D8665159A1}"/>
              </a:ext>
            </a:extLst>
          </p:cNvPr>
          <p:cNvSpPr>
            <a:spLocks noGrp="1"/>
          </p:cNvSpPr>
          <p:nvPr>
            <p:ph type="ctrTitle"/>
          </p:nvPr>
        </p:nvSpPr>
        <p:spPr/>
        <p:txBody>
          <a:bodyPr/>
          <a:lstStyle/>
          <a:p>
            <a:r>
              <a:rPr lang="en-AU" dirty="0"/>
              <a:t>Environmental change and management</a:t>
            </a:r>
          </a:p>
        </p:txBody>
      </p:sp>
      <p:sp>
        <p:nvSpPr>
          <p:cNvPr id="3" name="Subtitle 2">
            <a:extLst>
              <a:ext uri="{FF2B5EF4-FFF2-40B4-BE49-F238E27FC236}">
                <a16:creationId xmlns:a16="http://schemas.microsoft.com/office/drawing/2014/main" id="{7C793557-B13A-4F64-9A7B-4B1AB9A4B795}"/>
              </a:ext>
            </a:extLst>
          </p:cNvPr>
          <p:cNvSpPr>
            <a:spLocks noGrp="1"/>
          </p:cNvSpPr>
          <p:nvPr>
            <p:ph type="subTitle" idx="1"/>
          </p:nvPr>
        </p:nvSpPr>
        <p:spPr/>
        <p:txBody>
          <a:bodyPr/>
          <a:lstStyle/>
          <a:p>
            <a:r>
              <a:rPr lang="en-AU" dirty="0"/>
              <a:t>Chapter 5</a:t>
            </a:r>
          </a:p>
        </p:txBody>
      </p:sp>
    </p:spTree>
    <p:extLst>
      <p:ext uri="{BB962C8B-B14F-4D97-AF65-F5344CB8AC3E}">
        <p14:creationId xmlns:p14="http://schemas.microsoft.com/office/powerpoint/2010/main" val="2019816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447931"/>
            <a:ext cx="10515600" cy="3908419"/>
          </a:xfrm>
        </p:spPr>
        <p:txBody>
          <a:bodyPr>
            <a:normAutofit/>
          </a:bodyPr>
          <a:lstStyle/>
          <a:p>
            <a:pPr>
              <a:lnSpc>
                <a:spcPct val="100000"/>
              </a:lnSpc>
            </a:pPr>
            <a:r>
              <a:rPr lang="en-US" dirty="0"/>
              <a:t>Environments are dynamic and are constantly changing</a:t>
            </a:r>
          </a:p>
          <a:p>
            <a:pPr lvl="1">
              <a:lnSpc>
                <a:spcPct val="100000"/>
              </a:lnSpc>
            </a:pPr>
            <a:r>
              <a:rPr lang="en-US" dirty="0"/>
              <a:t>However undisturbed environments are usually in a state of equilibrium</a:t>
            </a:r>
          </a:p>
          <a:p>
            <a:pPr>
              <a:lnSpc>
                <a:spcPct val="100000"/>
              </a:lnSpc>
            </a:pPr>
            <a:r>
              <a:rPr lang="en-US" dirty="0"/>
              <a:t>Human-induced changes (e.g. deforestation) can be so severe that the environment cannot recover. </a:t>
            </a:r>
          </a:p>
          <a:p>
            <a:pPr lvl="1">
              <a:lnSpc>
                <a:spcPct val="100000"/>
              </a:lnSpc>
            </a:pPr>
            <a:r>
              <a:rPr lang="en-US" dirty="0"/>
              <a:t>These can be:</a:t>
            </a:r>
          </a:p>
          <a:p>
            <a:pPr lvl="2">
              <a:lnSpc>
                <a:spcPct val="100000"/>
              </a:lnSpc>
            </a:pPr>
            <a:r>
              <a:rPr lang="en-US" dirty="0"/>
              <a:t>Direct changes (e.g. clearing of a forest for agricultural use) </a:t>
            </a:r>
          </a:p>
          <a:p>
            <a:pPr lvl="2">
              <a:lnSpc>
                <a:spcPct val="100000"/>
              </a:lnSpc>
            </a:pPr>
            <a:r>
              <a:rPr lang="en-US" dirty="0"/>
              <a:t>Indirect changes (e.g. increase in population resulting in increased demand for food)</a:t>
            </a:r>
          </a:p>
        </p:txBody>
      </p:sp>
      <p:sp>
        <p:nvSpPr>
          <p:cNvPr id="9" name="Title 8">
            <a:extLst>
              <a:ext uri="{FF2B5EF4-FFF2-40B4-BE49-F238E27FC236}">
                <a16:creationId xmlns:a16="http://schemas.microsoft.com/office/drawing/2014/main" id="{E1ECAC1B-0BEA-8045-B220-650B9AF9B835}"/>
              </a:ext>
            </a:extLst>
          </p:cNvPr>
          <p:cNvSpPr>
            <a:spLocks noGrp="1"/>
          </p:cNvSpPr>
          <p:nvPr>
            <p:ph type="title"/>
          </p:nvPr>
        </p:nvSpPr>
        <p:spPr/>
        <p:txBody>
          <a:bodyPr/>
          <a:lstStyle/>
          <a:p>
            <a:r>
              <a:rPr lang="en-US" dirty="0"/>
              <a:t>5.6 Factors that influence environmental change</a:t>
            </a:r>
          </a:p>
        </p:txBody>
      </p:sp>
      <p:sp>
        <p:nvSpPr>
          <p:cNvPr id="10" name="Text Placeholder 9">
            <a:extLst>
              <a:ext uri="{FF2B5EF4-FFF2-40B4-BE49-F238E27FC236}">
                <a16:creationId xmlns:a16="http://schemas.microsoft.com/office/drawing/2014/main" id="{7420C799-CBA6-D644-893C-A805A4AFD353}"/>
              </a:ext>
            </a:extLst>
          </p:cNvPr>
          <p:cNvSpPr>
            <a:spLocks noGrp="1"/>
          </p:cNvSpPr>
          <p:nvPr>
            <p:ph type="body" sz="quarter" idx="14"/>
          </p:nvPr>
        </p:nvSpPr>
        <p:spPr/>
        <p:txBody>
          <a:bodyPr>
            <a:normAutofit/>
          </a:bodyPr>
          <a:lstStyle/>
          <a:p>
            <a:r>
              <a:rPr lang="en-AU" dirty="0"/>
              <a:t>The causes of environmental change </a:t>
            </a:r>
          </a:p>
          <a:p>
            <a:endParaRPr lang="en-US"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10</a:t>
            </a:fld>
            <a:endParaRPr lang="en-AU" dirty="0"/>
          </a:p>
        </p:txBody>
      </p:sp>
      <p:sp>
        <p:nvSpPr>
          <p:cNvPr id="11" name="Date Placeholder 3">
            <a:extLst>
              <a:ext uri="{FF2B5EF4-FFF2-40B4-BE49-F238E27FC236}">
                <a16:creationId xmlns:a16="http://schemas.microsoft.com/office/drawing/2014/main" id="{E82A3666-A268-B14E-9176-52FABE21D9B6}"/>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250497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447931"/>
            <a:ext cx="10515600" cy="4033080"/>
          </a:xfrm>
        </p:spPr>
        <p:txBody>
          <a:bodyPr>
            <a:normAutofit/>
          </a:bodyPr>
          <a:lstStyle/>
          <a:p>
            <a:pPr>
              <a:lnSpc>
                <a:spcPct val="100000"/>
              </a:lnSpc>
            </a:pPr>
            <a:r>
              <a:rPr lang="en-US" dirty="0"/>
              <a:t>Changes in patterns of weather over extended time periods (thousands or millions of years) </a:t>
            </a:r>
          </a:p>
          <a:p>
            <a:pPr lvl="1">
              <a:lnSpc>
                <a:spcPct val="100000"/>
              </a:lnSpc>
            </a:pPr>
            <a:r>
              <a:rPr lang="en-US" dirty="0"/>
              <a:t>Occurs naturally (ice ages), but anthropogenic (caused by humans) climate change has become increasingly prevalent and threatens the global environment</a:t>
            </a:r>
          </a:p>
          <a:p>
            <a:pPr>
              <a:lnSpc>
                <a:spcPct val="100000"/>
              </a:lnSpc>
            </a:pPr>
            <a:r>
              <a:rPr lang="en-US" dirty="0"/>
              <a:t>The greenhouse effect is a natural phenomenon that functions to re-radiate heat reflected from the Earth’s surface, back toward the Earth </a:t>
            </a:r>
          </a:p>
          <a:p>
            <a:pPr lvl="1">
              <a:lnSpc>
                <a:spcPct val="100000"/>
              </a:lnSpc>
            </a:pPr>
            <a:r>
              <a:rPr lang="en-US" dirty="0"/>
              <a:t>Caused by a layer of greenhouse gases (e.g. CO</a:t>
            </a:r>
            <a:r>
              <a:rPr lang="en-US" baseline="-25000" dirty="0"/>
              <a:t>2</a:t>
            </a:r>
            <a:r>
              <a:rPr lang="en-US" dirty="0"/>
              <a:t>, methane, nitrous oxide) in the atmosphere which serves to keep the Earth at a comfortable temperature</a:t>
            </a:r>
          </a:p>
          <a:p>
            <a:pPr lvl="1">
              <a:lnSpc>
                <a:spcPct val="100000"/>
              </a:lnSpc>
            </a:pPr>
            <a:r>
              <a:rPr lang="en-US" dirty="0"/>
              <a:t>However, excess greenhouse emissions (caused by human activity) results in the enhanced greenhouse effect, causing temperatures to increase beyond what they would naturally be</a:t>
            </a:r>
          </a:p>
        </p:txBody>
      </p:sp>
      <p:sp>
        <p:nvSpPr>
          <p:cNvPr id="9" name="Title 8">
            <a:extLst>
              <a:ext uri="{FF2B5EF4-FFF2-40B4-BE49-F238E27FC236}">
                <a16:creationId xmlns:a16="http://schemas.microsoft.com/office/drawing/2014/main" id="{E1ECAC1B-0BEA-8045-B220-650B9AF9B835}"/>
              </a:ext>
            </a:extLst>
          </p:cNvPr>
          <p:cNvSpPr>
            <a:spLocks noGrp="1"/>
          </p:cNvSpPr>
          <p:nvPr>
            <p:ph type="title"/>
          </p:nvPr>
        </p:nvSpPr>
        <p:spPr/>
        <p:txBody>
          <a:bodyPr/>
          <a:lstStyle/>
          <a:p>
            <a:r>
              <a:rPr lang="en-US" dirty="0"/>
              <a:t>5.6 Factors that influence environmental change</a:t>
            </a:r>
          </a:p>
        </p:txBody>
      </p:sp>
      <p:sp>
        <p:nvSpPr>
          <p:cNvPr id="10" name="Text Placeholder 9">
            <a:extLst>
              <a:ext uri="{FF2B5EF4-FFF2-40B4-BE49-F238E27FC236}">
                <a16:creationId xmlns:a16="http://schemas.microsoft.com/office/drawing/2014/main" id="{7420C799-CBA6-D644-893C-A805A4AFD353}"/>
              </a:ext>
            </a:extLst>
          </p:cNvPr>
          <p:cNvSpPr>
            <a:spLocks noGrp="1"/>
          </p:cNvSpPr>
          <p:nvPr>
            <p:ph type="body" sz="quarter" idx="14"/>
          </p:nvPr>
        </p:nvSpPr>
        <p:spPr/>
        <p:txBody>
          <a:bodyPr>
            <a:normAutofit/>
          </a:bodyPr>
          <a:lstStyle/>
          <a:p>
            <a:r>
              <a:rPr lang="en-AU" dirty="0"/>
              <a:t>Climate change</a:t>
            </a:r>
          </a:p>
          <a:p>
            <a:endParaRPr lang="en-US"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11</a:t>
            </a:fld>
            <a:endParaRPr lang="en-AU" dirty="0"/>
          </a:p>
        </p:txBody>
      </p:sp>
      <p:sp>
        <p:nvSpPr>
          <p:cNvPr id="11" name="Date Placeholder 3">
            <a:extLst>
              <a:ext uri="{FF2B5EF4-FFF2-40B4-BE49-F238E27FC236}">
                <a16:creationId xmlns:a16="http://schemas.microsoft.com/office/drawing/2014/main" id="{E82A3666-A268-B14E-9176-52FABE21D9B6}"/>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1061072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249301"/>
          </a:xfrm>
        </p:spPr>
        <p:txBody>
          <a:bodyPr>
            <a:normAutofit/>
          </a:bodyPr>
          <a:lstStyle/>
          <a:p>
            <a:pPr>
              <a:lnSpc>
                <a:spcPct val="100000"/>
              </a:lnSpc>
            </a:pPr>
            <a:r>
              <a:rPr lang="en-US" b="1" dirty="0"/>
              <a:t>Factors that influence environmental change: </a:t>
            </a:r>
            <a:r>
              <a:rPr lang="en-US" dirty="0"/>
              <a:t>circumstances that contribute to or cause something to occur </a:t>
            </a:r>
          </a:p>
          <a:p>
            <a:pPr lvl="1">
              <a:lnSpc>
                <a:spcPct val="100000"/>
              </a:lnSpc>
            </a:pPr>
            <a:r>
              <a:rPr lang="en-US" dirty="0"/>
              <a:t>can be classified using the acronym SHEEPT: social, historical, economic, environmental/physical, political and technological</a:t>
            </a:r>
          </a:p>
          <a:p>
            <a:pPr marL="0" indent="0">
              <a:buNone/>
            </a:pPr>
            <a:endParaRPr lang="en-US" sz="2200" dirty="0"/>
          </a:p>
        </p:txBody>
      </p:sp>
      <p:sp>
        <p:nvSpPr>
          <p:cNvPr id="9" name="Title 8">
            <a:extLst>
              <a:ext uri="{FF2B5EF4-FFF2-40B4-BE49-F238E27FC236}">
                <a16:creationId xmlns:a16="http://schemas.microsoft.com/office/drawing/2014/main" id="{AA956E23-9660-9B44-8064-B7B1C510562F}"/>
              </a:ext>
            </a:extLst>
          </p:cNvPr>
          <p:cNvSpPr>
            <a:spLocks noGrp="1"/>
          </p:cNvSpPr>
          <p:nvPr>
            <p:ph type="title"/>
          </p:nvPr>
        </p:nvSpPr>
        <p:spPr/>
        <p:txBody>
          <a:bodyPr/>
          <a:lstStyle/>
          <a:p>
            <a:r>
              <a:rPr lang="en-US" dirty="0"/>
              <a:t>5.6 Factors that influence environmental change</a:t>
            </a:r>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12</a:t>
            </a:fld>
            <a:endParaRPr lang="en-AU" dirty="0"/>
          </a:p>
        </p:txBody>
      </p:sp>
      <p:sp>
        <p:nvSpPr>
          <p:cNvPr id="11" name="Date Placeholder 3">
            <a:extLst>
              <a:ext uri="{FF2B5EF4-FFF2-40B4-BE49-F238E27FC236}">
                <a16:creationId xmlns:a16="http://schemas.microsoft.com/office/drawing/2014/main" id="{4DC48F22-5772-EB49-9B1C-8784158A98F6}"/>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pic>
        <p:nvPicPr>
          <p:cNvPr id="7" name="Picture 6">
            <a:extLst>
              <a:ext uri="{FF2B5EF4-FFF2-40B4-BE49-F238E27FC236}">
                <a16:creationId xmlns:a16="http://schemas.microsoft.com/office/drawing/2014/main" id="{A4FB9ACA-7DE7-A748-8E0A-1B9E3DAE84CF}"/>
              </a:ext>
            </a:extLst>
          </p:cNvPr>
          <p:cNvPicPr>
            <a:picLocks noChangeAspect="1"/>
          </p:cNvPicPr>
          <p:nvPr/>
        </p:nvPicPr>
        <p:blipFill rotWithShape="1">
          <a:blip r:embed="rId2">
            <a:extLst>
              <a:ext uri="{28A0092B-C50C-407E-A947-70E740481C1C}">
                <a14:useLocalDpi xmlns:a14="http://schemas.microsoft.com/office/drawing/2010/main" val="0"/>
              </a:ext>
            </a:extLst>
          </a:blip>
          <a:srcRect l="1801" t="3516" r="1061" b="6923"/>
          <a:stretch/>
        </p:blipFill>
        <p:spPr>
          <a:xfrm>
            <a:off x="1720849" y="3613150"/>
            <a:ext cx="7766051" cy="2546350"/>
          </a:xfrm>
          <a:prstGeom prst="rect">
            <a:avLst/>
          </a:prstGeom>
        </p:spPr>
      </p:pic>
    </p:spTree>
    <p:extLst>
      <p:ext uri="{BB962C8B-B14F-4D97-AF65-F5344CB8AC3E}">
        <p14:creationId xmlns:p14="http://schemas.microsoft.com/office/powerpoint/2010/main" val="2433928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D2516-8233-4B96-BAD9-48CCEC6B4A47}"/>
              </a:ext>
            </a:extLst>
          </p:cNvPr>
          <p:cNvSpPr>
            <a:spLocks noGrp="1"/>
          </p:cNvSpPr>
          <p:nvPr>
            <p:ph sz="quarter" idx="13"/>
          </p:nvPr>
        </p:nvSpPr>
        <p:spPr>
          <a:xfrm>
            <a:off x="838199" y="2029340"/>
            <a:ext cx="5484005" cy="4288156"/>
          </a:xfrm>
        </p:spPr>
        <p:txBody>
          <a:bodyPr>
            <a:noAutofit/>
          </a:bodyPr>
          <a:lstStyle/>
          <a:p>
            <a:pPr>
              <a:lnSpc>
                <a:spcPct val="110000"/>
              </a:lnSpc>
            </a:pPr>
            <a:r>
              <a:rPr lang="en-US" dirty="0"/>
              <a:t>Impacts are classified as environmental, economic or social</a:t>
            </a:r>
          </a:p>
          <a:p>
            <a:pPr lvl="1">
              <a:lnSpc>
                <a:spcPct val="110000"/>
              </a:lnSpc>
            </a:pPr>
            <a:r>
              <a:rPr lang="en-US" dirty="0"/>
              <a:t>The extent of impact is assessed on temporal and spatial scales</a:t>
            </a:r>
          </a:p>
          <a:p>
            <a:pPr>
              <a:lnSpc>
                <a:spcPct val="110000"/>
              </a:lnSpc>
            </a:pPr>
            <a:r>
              <a:rPr lang="en-AU" b="1" dirty="0"/>
              <a:t>Examples of impacts of environmental change:</a:t>
            </a:r>
          </a:p>
          <a:p>
            <a:pPr lvl="1">
              <a:lnSpc>
                <a:spcPct val="110000"/>
              </a:lnSpc>
            </a:pPr>
            <a:r>
              <a:rPr lang="en-US" b="1" dirty="0"/>
              <a:t>Land degradation </a:t>
            </a:r>
            <a:r>
              <a:rPr lang="en-US" dirty="0"/>
              <a:t>(caused by activities such as deforestation): leads to impacts such as soil erosion and reduction in soil fertility</a:t>
            </a:r>
          </a:p>
          <a:p>
            <a:pPr marL="447675" lvl="1" indent="0">
              <a:lnSpc>
                <a:spcPct val="110000"/>
              </a:lnSpc>
              <a:buNone/>
            </a:pPr>
            <a:endParaRPr lang="en-US" dirty="0"/>
          </a:p>
        </p:txBody>
      </p:sp>
      <p:sp>
        <p:nvSpPr>
          <p:cNvPr id="3" name="Title 2">
            <a:extLst>
              <a:ext uri="{FF2B5EF4-FFF2-40B4-BE49-F238E27FC236}">
                <a16:creationId xmlns:a16="http://schemas.microsoft.com/office/drawing/2014/main" id="{268C5296-BFFD-402F-B682-FBE76F9CF04C}"/>
              </a:ext>
            </a:extLst>
          </p:cNvPr>
          <p:cNvSpPr>
            <a:spLocks noGrp="1"/>
          </p:cNvSpPr>
          <p:nvPr>
            <p:ph type="title"/>
          </p:nvPr>
        </p:nvSpPr>
        <p:spPr/>
        <p:txBody>
          <a:bodyPr/>
          <a:lstStyle/>
          <a:p>
            <a:r>
              <a:rPr lang="en-US" dirty="0"/>
              <a:t>5.7 The impacts of environmental change</a:t>
            </a:r>
            <a:endParaRPr lang="en-AU" dirty="0"/>
          </a:p>
        </p:txBody>
      </p:sp>
      <p:sp>
        <p:nvSpPr>
          <p:cNvPr id="4" name="Date Placeholder 3">
            <a:extLst>
              <a:ext uri="{FF2B5EF4-FFF2-40B4-BE49-F238E27FC236}">
                <a16:creationId xmlns:a16="http://schemas.microsoft.com/office/drawing/2014/main" id="{2B6D4F93-B64A-4EC9-8E78-2FCE08B9A9D1}"/>
              </a:ext>
            </a:extLst>
          </p:cNvPr>
          <p:cNvSpPr>
            <a:spLocks noGrp="1"/>
          </p:cNvSpPr>
          <p:nvPr>
            <p:ph type="dt" sz="half" idx="10"/>
          </p:nvPr>
        </p:nvSpPr>
        <p:spPr/>
        <p:txBody>
          <a:bodyPr/>
          <a:lstStyle/>
          <a:p>
            <a:r>
              <a:rPr lang="en-US" dirty="0"/>
              <a:t>© Cambridge University Press 2022</a:t>
            </a:r>
            <a:endParaRPr lang="en-AU" dirty="0"/>
          </a:p>
        </p:txBody>
      </p:sp>
      <p:sp>
        <p:nvSpPr>
          <p:cNvPr id="9" name="Text Placeholder 8">
            <a:extLst>
              <a:ext uri="{FF2B5EF4-FFF2-40B4-BE49-F238E27FC236}">
                <a16:creationId xmlns:a16="http://schemas.microsoft.com/office/drawing/2014/main" id="{8717A6A4-345D-48DA-9FC4-9D0C0159BA87}"/>
              </a:ext>
            </a:extLst>
          </p:cNvPr>
          <p:cNvSpPr>
            <a:spLocks noGrp="1"/>
          </p:cNvSpPr>
          <p:nvPr>
            <p:ph type="body" sz="quarter" idx="16"/>
          </p:nvPr>
        </p:nvSpPr>
        <p:spPr/>
        <p:txBody>
          <a:bodyPr/>
          <a:lstStyle/>
          <a:p>
            <a:r>
              <a:rPr lang="en-AU" dirty="0"/>
              <a:t>The barren wasteland of the Aral Sea is an </a:t>
            </a:r>
            <a:br>
              <a:rPr lang="en-AU" dirty="0"/>
            </a:br>
            <a:r>
              <a:rPr lang="en-AU" dirty="0"/>
              <a:t>example of desertification </a:t>
            </a:r>
          </a:p>
          <a:p>
            <a:r>
              <a:rPr lang="en-AU" dirty="0"/>
              <a:t>  </a:t>
            </a:r>
            <a:endParaRPr lang="en-AU" sz="1600" dirty="0"/>
          </a:p>
        </p:txBody>
      </p:sp>
      <p:sp>
        <p:nvSpPr>
          <p:cNvPr id="6" name="Slide Number Placeholder 5">
            <a:extLst>
              <a:ext uri="{FF2B5EF4-FFF2-40B4-BE49-F238E27FC236}">
                <a16:creationId xmlns:a16="http://schemas.microsoft.com/office/drawing/2014/main" id="{91656F87-6312-4563-BDCA-B93EEB330A61}"/>
              </a:ext>
            </a:extLst>
          </p:cNvPr>
          <p:cNvSpPr>
            <a:spLocks noGrp="1"/>
          </p:cNvSpPr>
          <p:nvPr>
            <p:ph type="sldNum" sz="quarter" idx="12"/>
          </p:nvPr>
        </p:nvSpPr>
        <p:spPr/>
        <p:txBody>
          <a:bodyPr/>
          <a:lstStyle/>
          <a:p>
            <a:fld id="{2A9FC04F-1492-4AE1-9F5E-8074E380EC6F}" type="slidenum">
              <a:rPr lang="en-AU" smtClean="0"/>
              <a:t>13</a:t>
            </a:fld>
            <a:endParaRPr lang="en-AU"/>
          </a:p>
        </p:txBody>
      </p:sp>
      <p:pic>
        <p:nvPicPr>
          <p:cNvPr id="12" name="Picture 11">
            <a:extLst>
              <a:ext uri="{FF2B5EF4-FFF2-40B4-BE49-F238E27FC236}">
                <a16:creationId xmlns:a16="http://schemas.microsoft.com/office/drawing/2014/main" id="{8759A850-E84A-AB46-A740-02CDA1805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262" y="3121116"/>
            <a:ext cx="4776538" cy="2714535"/>
          </a:xfrm>
          <a:prstGeom prst="rect">
            <a:avLst/>
          </a:prstGeom>
        </p:spPr>
      </p:pic>
    </p:spTree>
    <p:extLst>
      <p:ext uri="{BB962C8B-B14F-4D97-AF65-F5344CB8AC3E}">
        <p14:creationId xmlns:p14="http://schemas.microsoft.com/office/powerpoint/2010/main" val="153446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483756"/>
          </a:xfrm>
        </p:spPr>
        <p:txBody>
          <a:bodyPr>
            <a:normAutofit/>
          </a:bodyPr>
          <a:lstStyle/>
          <a:p>
            <a:pPr>
              <a:lnSpc>
                <a:spcPct val="100000"/>
              </a:lnSpc>
            </a:pPr>
            <a:r>
              <a:rPr lang="en-US" b="1" dirty="0"/>
              <a:t>Habitat fragmentation:</a:t>
            </a:r>
            <a:r>
              <a:rPr lang="en-US" dirty="0"/>
              <a:t> leads to reductions in both habitat size and genetic diversity </a:t>
            </a:r>
          </a:p>
          <a:p>
            <a:pPr>
              <a:lnSpc>
                <a:spcPct val="100000"/>
              </a:lnSpc>
            </a:pPr>
            <a:r>
              <a:rPr lang="en-US" b="1" dirty="0"/>
              <a:t>Changing river flows and reducing water quality:</a:t>
            </a:r>
            <a:r>
              <a:rPr lang="en-US" dirty="0"/>
              <a:t> used to prevent flooding of urban environments, but can negatively affect water quality</a:t>
            </a:r>
          </a:p>
          <a:p>
            <a:pPr>
              <a:lnSpc>
                <a:spcPct val="100000"/>
              </a:lnSpc>
            </a:pPr>
            <a:r>
              <a:rPr lang="en-US" b="1" dirty="0"/>
              <a:t>Pest and weed infestation:</a:t>
            </a:r>
            <a:r>
              <a:rPr lang="en-US" dirty="0"/>
              <a:t> species that have been artificially introduced, and that negatively impact the environment</a:t>
            </a:r>
          </a:p>
          <a:p>
            <a:pPr>
              <a:lnSpc>
                <a:spcPct val="100000"/>
              </a:lnSpc>
            </a:pPr>
            <a:r>
              <a:rPr lang="en-US" b="1" dirty="0"/>
              <a:t>Overfishing:</a:t>
            </a:r>
            <a:r>
              <a:rPr lang="en-US" dirty="0"/>
              <a:t> leads to decreased fish population and damage to marine ecosystems</a:t>
            </a:r>
            <a:endParaRPr lang="en-US" b="1" dirty="0"/>
          </a:p>
          <a:p>
            <a:pPr lvl="1"/>
            <a:endParaRPr lang="en-US" sz="1800" dirty="0"/>
          </a:p>
          <a:p>
            <a:pPr lvl="1"/>
            <a:endParaRPr lang="en-US" sz="1800" dirty="0"/>
          </a:p>
        </p:txBody>
      </p:sp>
      <p:sp>
        <p:nvSpPr>
          <p:cNvPr id="9" name="Title 8">
            <a:extLst>
              <a:ext uri="{FF2B5EF4-FFF2-40B4-BE49-F238E27FC236}">
                <a16:creationId xmlns:a16="http://schemas.microsoft.com/office/drawing/2014/main" id="{3259D88B-4279-C04D-A46D-5351624FE610}"/>
              </a:ext>
            </a:extLst>
          </p:cNvPr>
          <p:cNvSpPr>
            <a:spLocks noGrp="1"/>
          </p:cNvSpPr>
          <p:nvPr>
            <p:ph type="title"/>
          </p:nvPr>
        </p:nvSpPr>
        <p:spPr/>
        <p:txBody>
          <a:bodyPr/>
          <a:lstStyle/>
          <a:p>
            <a:r>
              <a:rPr lang="en-US" dirty="0"/>
              <a:t>5.7 The impacts of environmental change</a:t>
            </a:r>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14</a:t>
            </a:fld>
            <a:endParaRPr lang="en-AU" dirty="0"/>
          </a:p>
        </p:txBody>
      </p:sp>
      <p:sp>
        <p:nvSpPr>
          <p:cNvPr id="11" name="Date Placeholder 3">
            <a:extLst>
              <a:ext uri="{FF2B5EF4-FFF2-40B4-BE49-F238E27FC236}">
                <a16:creationId xmlns:a16="http://schemas.microsoft.com/office/drawing/2014/main" id="{CB237D5C-4391-C84D-9701-E3ADCD4FE6A6}"/>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1210743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p:txBody>
          <a:bodyPr>
            <a:normAutofit/>
          </a:bodyPr>
          <a:lstStyle/>
          <a:p>
            <a:pPr>
              <a:lnSpc>
                <a:spcPct val="100000"/>
              </a:lnSpc>
            </a:pPr>
            <a:r>
              <a:rPr lang="en-US" dirty="0"/>
              <a:t>Individual impacts can lead to additional impacts within and between environments</a:t>
            </a:r>
          </a:p>
          <a:p>
            <a:pPr>
              <a:lnSpc>
                <a:spcPct val="100000"/>
              </a:lnSpc>
            </a:pPr>
            <a:r>
              <a:rPr lang="en-US" b="1" dirty="0"/>
              <a:t>The impacts of anthropogenic climate change:</a:t>
            </a:r>
            <a:r>
              <a:rPr lang="en-US" dirty="0"/>
              <a:t> interconnected impacts such as temperature changes, rising sea levels and habitat fragmentation</a:t>
            </a:r>
          </a:p>
          <a:p>
            <a:pPr>
              <a:lnSpc>
                <a:spcPct val="100000"/>
              </a:lnSpc>
            </a:pPr>
            <a:r>
              <a:rPr lang="en-US" b="1" dirty="0"/>
              <a:t>Sustainability: </a:t>
            </a:r>
            <a:r>
              <a:rPr lang="en-US" dirty="0"/>
              <a:t>environmental, social and economic</a:t>
            </a:r>
          </a:p>
          <a:p>
            <a:pPr lvl="1">
              <a:lnSpc>
                <a:spcPct val="100000"/>
              </a:lnSpc>
            </a:pPr>
            <a:r>
              <a:rPr lang="en-US" dirty="0"/>
              <a:t>Whether or not an environment can maintain its current needs without compromising the needs of future generations</a:t>
            </a:r>
            <a:br>
              <a:rPr lang="en-US" sz="2000" dirty="0"/>
            </a:br>
            <a:endParaRPr lang="en-US" sz="2000" dirty="0"/>
          </a:p>
        </p:txBody>
      </p:sp>
      <p:sp>
        <p:nvSpPr>
          <p:cNvPr id="9" name="Title 8">
            <a:extLst>
              <a:ext uri="{FF2B5EF4-FFF2-40B4-BE49-F238E27FC236}">
                <a16:creationId xmlns:a16="http://schemas.microsoft.com/office/drawing/2014/main" id="{774005FA-51A7-8646-A5EC-ACB7E4879F74}"/>
              </a:ext>
            </a:extLst>
          </p:cNvPr>
          <p:cNvSpPr>
            <a:spLocks noGrp="1"/>
          </p:cNvSpPr>
          <p:nvPr>
            <p:ph type="title"/>
          </p:nvPr>
        </p:nvSpPr>
        <p:spPr/>
        <p:txBody>
          <a:bodyPr/>
          <a:lstStyle/>
          <a:p>
            <a:r>
              <a:rPr lang="en-US" dirty="0"/>
              <a:t>5.7 The impacts of environmental change</a:t>
            </a:r>
          </a:p>
        </p:txBody>
      </p:sp>
      <p:sp>
        <p:nvSpPr>
          <p:cNvPr id="12" name="Text Placeholder 11">
            <a:extLst>
              <a:ext uri="{FF2B5EF4-FFF2-40B4-BE49-F238E27FC236}">
                <a16:creationId xmlns:a16="http://schemas.microsoft.com/office/drawing/2014/main" id="{8AEFFD2C-8D96-8B45-9CAD-609E66C35A55}"/>
              </a:ext>
            </a:extLst>
          </p:cNvPr>
          <p:cNvSpPr>
            <a:spLocks noGrp="1"/>
          </p:cNvSpPr>
          <p:nvPr>
            <p:ph type="body" sz="quarter" idx="14"/>
          </p:nvPr>
        </p:nvSpPr>
        <p:spPr/>
        <p:txBody>
          <a:bodyPr/>
          <a:lstStyle/>
          <a:p>
            <a:r>
              <a:rPr lang="en-AU" dirty="0"/>
              <a:t>How are impacts interconnected? </a:t>
            </a:r>
          </a:p>
          <a:p>
            <a:endParaRPr lang="en-US"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15</a:t>
            </a:fld>
            <a:endParaRPr lang="en-AU" dirty="0"/>
          </a:p>
        </p:txBody>
      </p:sp>
      <p:sp>
        <p:nvSpPr>
          <p:cNvPr id="13" name="Date Placeholder 3">
            <a:extLst>
              <a:ext uri="{FF2B5EF4-FFF2-40B4-BE49-F238E27FC236}">
                <a16:creationId xmlns:a16="http://schemas.microsoft.com/office/drawing/2014/main" id="{164AC8B6-0C6B-664E-9151-7F42C842B4A2}"/>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1112202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447931"/>
            <a:ext cx="10515600" cy="3908419"/>
          </a:xfrm>
        </p:spPr>
        <p:txBody>
          <a:bodyPr>
            <a:normAutofit/>
          </a:bodyPr>
          <a:lstStyle/>
          <a:p>
            <a:pPr>
              <a:lnSpc>
                <a:spcPct val="100000"/>
              </a:lnSpc>
            </a:pPr>
            <a:r>
              <a:rPr lang="en-US" dirty="0"/>
              <a:t>A range of management responses are used to reduce the negative impacts and support the positive impacts associated with environmental change</a:t>
            </a:r>
          </a:p>
          <a:p>
            <a:pPr lvl="1">
              <a:lnSpc>
                <a:spcPct val="100000"/>
              </a:lnSpc>
            </a:pPr>
            <a:r>
              <a:rPr lang="en-US" dirty="0"/>
              <a:t>There are also factors that determine the appropriateness, applicability and effectiveness of these responses e.g. country’s wealth, access to technology, and the extent of the environmental change being managed</a:t>
            </a:r>
          </a:p>
          <a:p>
            <a:pPr>
              <a:lnSpc>
                <a:spcPct val="100000"/>
              </a:lnSpc>
            </a:pPr>
            <a:r>
              <a:rPr lang="en-US" b="1" dirty="0"/>
              <a:t>Preventing change: </a:t>
            </a:r>
            <a:r>
              <a:rPr lang="en-US" dirty="0"/>
              <a:t>e.g. biosecurity laws to prevent introduction of pest species, or creating national parks</a:t>
            </a:r>
          </a:p>
          <a:p>
            <a:pPr>
              <a:lnSpc>
                <a:spcPct val="100000"/>
              </a:lnSpc>
            </a:pPr>
            <a:r>
              <a:rPr lang="en-US" b="1" dirty="0"/>
              <a:t>Monitoring and assessment: </a:t>
            </a:r>
            <a:r>
              <a:rPr lang="en-US" dirty="0"/>
              <a:t>e.g. Geographic Information Systems (GIS) such as Global Forest Watch </a:t>
            </a:r>
          </a:p>
          <a:p>
            <a:pPr>
              <a:lnSpc>
                <a:spcPct val="100000"/>
              </a:lnSpc>
            </a:pPr>
            <a:endParaRPr lang="en-US" dirty="0"/>
          </a:p>
          <a:p>
            <a:pPr marL="0" indent="0">
              <a:lnSpc>
                <a:spcPct val="100000"/>
              </a:lnSpc>
              <a:buNone/>
            </a:pPr>
            <a:endParaRPr lang="en-US" dirty="0"/>
          </a:p>
        </p:txBody>
      </p:sp>
      <p:sp>
        <p:nvSpPr>
          <p:cNvPr id="2" name="Title 1">
            <a:extLst>
              <a:ext uri="{FF2B5EF4-FFF2-40B4-BE49-F238E27FC236}">
                <a16:creationId xmlns:a16="http://schemas.microsoft.com/office/drawing/2014/main" id="{5EE5E4D9-195B-BE4C-958B-CCDFAF44EEF1}"/>
              </a:ext>
            </a:extLst>
          </p:cNvPr>
          <p:cNvSpPr>
            <a:spLocks noGrp="1"/>
          </p:cNvSpPr>
          <p:nvPr>
            <p:ph type="title"/>
          </p:nvPr>
        </p:nvSpPr>
        <p:spPr/>
        <p:txBody>
          <a:bodyPr>
            <a:noAutofit/>
          </a:bodyPr>
          <a:lstStyle/>
          <a:p>
            <a:r>
              <a:rPr lang="en-AU" dirty="0"/>
              <a:t>5.8 Evaluating management responses to environmental change </a:t>
            </a:r>
            <a:endParaRPr lang="en-US" sz="2800" b="0" dirty="0">
              <a:solidFill>
                <a:schemeClr val="accent2"/>
              </a:solidFill>
            </a:endParaRPr>
          </a:p>
        </p:txBody>
      </p:sp>
      <p:sp>
        <p:nvSpPr>
          <p:cNvPr id="9" name="Text Placeholder 8">
            <a:extLst>
              <a:ext uri="{FF2B5EF4-FFF2-40B4-BE49-F238E27FC236}">
                <a16:creationId xmlns:a16="http://schemas.microsoft.com/office/drawing/2014/main" id="{E6299BC7-DE75-6E48-987C-4CDCCEBD658C}"/>
              </a:ext>
            </a:extLst>
          </p:cNvPr>
          <p:cNvSpPr>
            <a:spLocks noGrp="1"/>
          </p:cNvSpPr>
          <p:nvPr>
            <p:ph type="body" sz="quarter" idx="14"/>
          </p:nvPr>
        </p:nvSpPr>
        <p:spPr/>
        <p:txBody>
          <a:bodyPr>
            <a:normAutofit/>
          </a:bodyPr>
          <a:lstStyle/>
          <a:p>
            <a:r>
              <a:rPr lang="en-AU" dirty="0"/>
              <a:t>How do people respond to and manage environmental change? </a:t>
            </a:r>
          </a:p>
          <a:p>
            <a:endParaRPr lang="en-US" dirty="0"/>
          </a:p>
          <a:p>
            <a:endParaRPr lang="en-US"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16</a:t>
            </a:fld>
            <a:endParaRPr lang="en-AU" dirty="0"/>
          </a:p>
        </p:txBody>
      </p:sp>
      <p:sp>
        <p:nvSpPr>
          <p:cNvPr id="10" name="Date Placeholder 3">
            <a:extLst>
              <a:ext uri="{FF2B5EF4-FFF2-40B4-BE49-F238E27FC236}">
                <a16:creationId xmlns:a16="http://schemas.microsoft.com/office/drawing/2014/main" id="{F3C7412D-8FD9-A34F-A7E1-F6F568275CE9}"/>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330600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D2516-8233-4B96-BAD9-48CCEC6B4A47}"/>
              </a:ext>
            </a:extLst>
          </p:cNvPr>
          <p:cNvSpPr>
            <a:spLocks noGrp="1"/>
          </p:cNvSpPr>
          <p:nvPr>
            <p:ph sz="quarter" idx="13"/>
          </p:nvPr>
        </p:nvSpPr>
        <p:spPr>
          <a:xfrm>
            <a:off x="838200" y="2029340"/>
            <a:ext cx="6164178" cy="4288156"/>
          </a:xfrm>
        </p:spPr>
        <p:txBody>
          <a:bodyPr>
            <a:noAutofit/>
          </a:bodyPr>
          <a:lstStyle/>
          <a:p>
            <a:pPr>
              <a:lnSpc>
                <a:spcPct val="100000"/>
              </a:lnSpc>
            </a:pPr>
            <a:r>
              <a:rPr lang="en-US" b="1" dirty="0"/>
              <a:t>Reversing previous changes: </a:t>
            </a:r>
            <a:r>
              <a:rPr lang="en-US" dirty="0"/>
              <a:t>e.g. </a:t>
            </a:r>
            <a:r>
              <a:rPr lang="en-AU" dirty="0"/>
              <a:t>returning topsoil, contour ripping and replanting of vegetation to the area</a:t>
            </a:r>
            <a:endParaRPr lang="en-US" b="1" dirty="0"/>
          </a:p>
          <a:p>
            <a:pPr>
              <a:lnSpc>
                <a:spcPct val="100000"/>
              </a:lnSpc>
            </a:pPr>
            <a:r>
              <a:rPr lang="en-US" b="1" dirty="0"/>
              <a:t>Artificial solutions: </a:t>
            </a:r>
            <a:r>
              <a:rPr lang="en-US" dirty="0"/>
              <a:t>used to enable a natural process to continue within a changed environment, e.g. sea walls used to protect coastal areas from erosion</a:t>
            </a:r>
          </a:p>
          <a:p>
            <a:pPr>
              <a:lnSpc>
                <a:spcPct val="100000"/>
              </a:lnSpc>
            </a:pPr>
            <a:r>
              <a:rPr lang="en-AU" b="1" dirty="0"/>
              <a:t>Aboriginal environmental management: </a:t>
            </a:r>
            <a:r>
              <a:rPr lang="en-US" dirty="0"/>
              <a:t>using expertise from Indigenous Australians to devise sustainable means for managing environmental change, e.g. the use of controlled burns to reduce the likelihood of bushfires</a:t>
            </a:r>
          </a:p>
        </p:txBody>
      </p:sp>
      <p:sp>
        <p:nvSpPr>
          <p:cNvPr id="3" name="Title 2">
            <a:extLst>
              <a:ext uri="{FF2B5EF4-FFF2-40B4-BE49-F238E27FC236}">
                <a16:creationId xmlns:a16="http://schemas.microsoft.com/office/drawing/2014/main" id="{268C5296-BFFD-402F-B682-FBE76F9CF04C}"/>
              </a:ext>
            </a:extLst>
          </p:cNvPr>
          <p:cNvSpPr>
            <a:spLocks noGrp="1"/>
          </p:cNvSpPr>
          <p:nvPr>
            <p:ph type="title"/>
          </p:nvPr>
        </p:nvSpPr>
        <p:spPr/>
        <p:txBody>
          <a:bodyPr/>
          <a:lstStyle/>
          <a:p>
            <a:r>
              <a:rPr lang="en-AU" dirty="0"/>
              <a:t>5.8 Evaluating management responses to environmental change </a:t>
            </a:r>
          </a:p>
        </p:txBody>
      </p:sp>
      <p:sp>
        <p:nvSpPr>
          <p:cNvPr id="4" name="Date Placeholder 3">
            <a:extLst>
              <a:ext uri="{FF2B5EF4-FFF2-40B4-BE49-F238E27FC236}">
                <a16:creationId xmlns:a16="http://schemas.microsoft.com/office/drawing/2014/main" id="{2B6D4F93-B64A-4EC9-8E78-2FCE08B9A9D1}"/>
              </a:ext>
            </a:extLst>
          </p:cNvPr>
          <p:cNvSpPr>
            <a:spLocks noGrp="1"/>
          </p:cNvSpPr>
          <p:nvPr>
            <p:ph type="dt" sz="half" idx="10"/>
          </p:nvPr>
        </p:nvSpPr>
        <p:spPr/>
        <p:txBody>
          <a:bodyPr/>
          <a:lstStyle/>
          <a:p>
            <a:r>
              <a:rPr lang="en-US" dirty="0"/>
              <a:t>© Cambridge University Press 2022</a:t>
            </a:r>
            <a:endParaRPr lang="en-AU" dirty="0"/>
          </a:p>
        </p:txBody>
      </p:sp>
      <p:sp>
        <p:nvSpPr>
          <p:cNvPr id="9" name="Text Placeholder 8">
            <a:extLst>
              <a:ext uri="{FF2B5EF4-FFF2-40B4-BE49-F238E27FC236}">
                <a16:creationId xmlns:a16="http://schemas.microsoft.com/office/drawing/2014/main" id="{8717A6A4-345D-48DA-9FC4-9D0C0159BA87}"/>
              </a:ext>
            </a:extLst>
          </p:cNvPr>
          <p:cNvSpPr>
            <a:spLocks noGrp="1"/>
          </p:cNvSpPr>
          <p:nvPr>
            <p:ph type="body" sz="quarter" idx="16"/>
          </p:nvPr>
        </p:nvSpPr>
        <p:spPr>
          <a:xfrm>
            <a:off x="6192252" y="5844163"/>
            <a:ext cx="5257800" cy="365125"/>
          </a:xfrm>
        </p:spPr>
        <p:txBody>
          <a:bodyPr/>
          <a:lstStyle/>
          <a:p>
            <a:r>
              <a:rPr lang="en-AU" dirty="0"/>
              <a:t>The natural landscape of the Jarrah forest </a:t>
            </a:r>
            <a:br>
              <a:rPr lang="en-AU" dirty="0"/>
            </a:br>
            <a:r>
              <a:rPr lang="en-AU" dirty="0"/>
              <a:t>is coming back to the area after rehabilitation </a:t>
            </a:r>
          </a:p>
        </p:txBody>
      </p:sp>
      <p:sp>
        <p:nvSpPr>
          <p:cNvPr id="6" name="Slide Number Placeholder 5">
            <a:extLst>
              <a:ext uri="{FF2B5EF4-FFF2-40B4-BE49-F238E27FC236}">
                <a16:creationId xmlns:a16="http://schemas.microsoft.com/office/drawing/2014/main" id="{91656F87-6312-4563-BDCA-B93EEB330A61}"/>
              </a:ext>
            </a:extLst>
          </p:cNvPr>
          <p:cNvSpPr>
            <a:spLocks noGrp="1"/>
          </p:cNvSpPr>
          <p:nvPr>
            <p:ph type="sldNum" sz="quarter" idx="12"/>
          </p:nvPr>
        </p:nvSpPr>
        <p:spPr/>
        <p:txBody>
          <a:bodyPr/>
          <a:lstStyle/>
          <a:p>
            <a:fld id="{2A9FC04F-1492-4AE1-9F5E-8074E380EC6F}" type="slidenum">
              <a:rPr lang="en-AU" smtClean="0"/>
              <a:t>17</a:t>
            </a:fld>
            <a:endParaRPr lang="en-AU"/>
          </a:p>
        </p:txBody>
      </p:sp>
      <p:pic>
        <p:nvPicPr>
          <p:cNvPr id="14" name="Picture 13">
            <a:extLst>
              <a:ext uri="{FF2B5EF4-FFF2-40B4-BE49-F238E27FC236}">
                <a16:creationId xmlns:a16="http://schemas.microsoft.com/office/drawing/2014/main" id="{A2F36719-76B4-764D-9DCD-F98D7475A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043" y="2426524"/>
            <a:ext cx="3755757" cy="3339852"/>
          </a:xfrm>
          <a:prstGeom prst="rect">
            <a:avLst/>
          </a:prstGeom>
        </p:spPr>
      </p:pic>
    </p:spTree>
    <p:extLst>
      <p:ext uri="{BB962C8B-B14F-4D97-AF65-F5344CB8AC3E}">
        <p14:creationId xmlns:p14="http://schemas.microsoft.com/office/powerpoint/2010/main" val="976318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199" y="2029339"/>
            <a:ext cx="10515600" cy="4249301"/>
          </a:xfrm>
        </p:spPr>
        <p:txBody>
          <a:bodyPr>
            <a:normAutofit/>
          </a:bodyPr>
          <a:lstStyle/>
          <a:p>
            <a:pPr>
              <a:lnSpc>
                <a:spcPct val="100000"/>
              </a:lnSpc>
            </a:pPr>
            <a:r>
              <a:rPr lang="en-US" b="1" dirty="0"/>
              <a:t>Environmental activism: </a:t>
            </a:r>
            <a:r>
              <a:rPr lang="en-US" dirty="0"/>
              <a:t>people’s worldviews play an important role in environmental management, leading to lifestyle and social changes </a:t>
            </a:r>
          </a:p>
          <a:p>
            <a:pPr lvl="1">
              <a:lnSpc>
                <a:spcPct val="100000"/>
              </a:lnSpc>
            </a:pPr>
            <a:r>
              <a:rPr lang="en-US" dirty="0"/>
              <a:t>For instance, in 2018 the activism of Greta Thunberg, aged 15 at the time, led to a worldwide protest for action regarding climate change with </a:t>
            </a:r>
            <a:r>
              <a:rPr lang="en-AU" dirty="0"/>
              <a:t>2000 simultaneous protests across 125 countries, involving over a million students</a:t>
            </a:r>
            <a:endParaRPr lang="en-US" dirty="0"/>
          </a:p>
          <a:p>
            <a:pPr>
              <a:lnSpc>
                <a:spcPct val="100000"/>
              </a:lnSpc>
            </a:pPr>
            <a:r>
              <a:rPr lang="en-AU" b="1" dirty="0"/>
              <a:t>How is the effectiveness of an environmental management response measured?: </a:t>
            </a:r>
            <a:r>
              <a:rPr lang="en-AU" dirty="0"/>
              <a:t>a </a:t>
            </a:r>
            <a:r>
              <a:rPr lang="en-US" dirty="0"/>
              <a:t>range of criteria are used to judge effectiveness</a:t>
            </a:r>
          </a:p>
          <a:p>
            <a:pPr lvl="1">
              <a:lnSpc>
                <a:spcPct val="100000"/>
              </a:lnSpc>
            </a:pPr>
            <a:r>
              <a:rPr lang="en-US" dirty="0"/>
              <a:t>These include affordability, fairness, meeting of target outcomes, meeting of deadlines and sustainability</a:t>
            </a:r>
          </a:p>
          <a:p>
            <a:pPr>
              <a:lnSpc>
                <a:spcPct val="100000"/>
              </a:lnSpc>
            </a:pPr>
            <a:endParaRPr lang="en-US" dirty="0"/>
          </a:p>
          <a:p>
            <a:pPr>
              <a:lnSpc>
                <a:spcPct val="100000"/>
              </a:lnSpc>
            </a:pPr>
            <a:endParaRPr lang="en-US" dirty="0"/>
          </a:p>
          <a:p>
            <a:endParaRPr lang="en-US" sz="1800" dirty="0"/>
          </a:p>
          <a:p>
            <a:endParaRPr lang="en-US" sz="1800" dirty="0"/>
          </a:p>
        </p:txBody>
      </p:sp>
      <p:sp>
        <p:nvSpPr>
          <p:cNvPr id="2" name="Title 1">
            <a:extLst>
              <a:ext uri="{FF2B5EF4-FFF2-40B4-BE49-F238E27FC236}">
                <a16:creationId xmlns:a16="http://schemas.microsoft.com/office/drawing/2014/main" id="{5EE5E4D9-195B-BE4C-958B-CCDFAF44EEF1}"/>
              </a:ext>
            </a:extLst>
          </p:cNvPr>
          <p:cNvSpPr>
            <a:spLocks noGrp="1"/>
          </p:cNvSpPr>
          <p:nvPr>
            <p:ph type="title"/>
          </p:nvPr>
        </p:nvSpPr>
        <p:spPr/>
        <p:txBody>
          <a:bodyPr>
            <a:noAutofit/>
          </a:bodyPr>
          <a:lstStyle/>
          <a:p>
            <a:r>
              <a:rPr lang="en-US" dirty="0"/>
              <a:t>5.8 Evaluating management responses to environmental change</a:t>
            </a:r>
            <a:endParaRPr lang="en-US" b="0" dirty="0">
              <a:solidFill>
                <a:schemeClr val="accent2"/>
              </a:solidFill>
            </a:endParaRPr>
          </a:p>
        </p:txBody>
      </p:sp>
      <p:sp>
        <p:nvSpPr>
          <p:cNvPr id="4" name="Footer Placeholder 3">
            <a:extLst>
              <a:ext uri="{FF2B5EF4-FFF2-40B4-BE49-F238E27FC236}">
                <a16:creationId xmlns:a16="http://schemas.microsoft.com/office/drawing/2014/main" id="{1D0DA15F-14FD-C946-B938-6CA87AFFF355}"/>
              </a:ext>
            </a:extLst>
          </p:cNvPr>
          <p:cNvSpPr txBox="1">
            <a:spLocks/>
          </p:cNvSpPr>
          <p:nvPr/>
        </p:nvSpPr>
        <p:spPr>
          <a:xfrm>
            <a:off x="838200" y="6356350"/>
            <a:ext cx="1051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7088188"/>
            <a:r>
              <a:rPr lang="en-US"/>
              <a:t>© Cambridge University Press 2021 </a:t>
            </a:r>
            <a:endParaRPr lang="en-AU"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18</a:t>
            </a:fld>
            <a:endParaRPr lang="en-AU" dirty="0"/>
          </a:p>
        </p:txBody>
      </p:sp>
    </p:spTree>
    <p:extLst>
      <p:ext uri="{BB962C8B-B14F-4D97-AF65-F5344CB8AC3E}">
        <p14:creationId xmlns:p14="http://schemas.microsoft.com/office/powerpoint/2010/main" val="268735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249301"/>
          </a:xfrm>
        </p:spPr>
        <p:txBody>
          <a:bodyPr>
            <a:normAutofit/>
          </a:bodyPr>
          <a:lstStyle/>
          <a:p>
            <a:pPr>
              <a:lnSpc>
                <a:spcPct val="100000"/>
              </a:lnSpc>
            </a:pPr>
            <a:r>
              <a:rPr lang="en-US" dirty="0"/>
              <a:t> The jarrah forests of Western Australia stretch along the western edge of the Darling Plateau from </a:t>
            </a:r>
            <a:r>
              <a:rPr lang="en-US" dirty="0" err="1"/>
              <a:t>Gingin</a:t>
            </a:r>
            <a:r>
              <a:rPr lang="en-US" dirty="0"/>
              <a:t> in the north to Albany in the south</a:t>
            </a:r>
          </a:p>
          <a:p>
            <a:pPr lvl="1">
              <a:lnSpc>
                <a:spcPct val="100000"/>
              </a:lnSpc>
            </a:pPr>
            <a:r>
              <a:rPr lang="en-US" dirty="0"/>
              <a:t>The forest is home to small, scattered populations of quokkas</a:t>
            </a:r>
          </a:p>
          <a:p>
            <a:pPr>
              <a:lnSpc>
                <a:spcPct val="100000"/>
              </a:lnSpc>
            </a:pPr>
            <a:r>
              <a:rPr lang="en-AU" b="1" dirty="0"/>
              <a:t>Environmental change: the jarrah forest: </a:t>
            </a:r>
            <a:r>
              <a:rPr lang="en-AU" dirty="0"/>
              <a:t>the jarrah forest ecosystem is under threat from introduced predators, continued tree clearing and climate change</a:t>
            </a:r>
          </a:p>
          <a:p>
            <a:pPr>
              <a:lnSpc>
                <a:spcPct val="100000"/>
              </a:lnSpc>
            </a:pPr>
            <a:r>
              <a:rPr lang="en-AU" b="1" dirty="0"/>
              <a:t>The impacts of change: quokka population decline: </a:t>
            </a:r>
            <a:r>
              <a:rPr lang="en-AU" dirty="0"/>
              <a:t>the quokka living space has been reduced from an area of 41 200km2 of the south-west of Western Australia to 17 800km2 in 1992</a:t>
            </a:r>
          </a:p>
          <a:p>
            <a:pPr lvl="1">
              <a:lnSpc>
                <a:spcPct val="100000"/>
              </a:lnSpc>
            </a:pPr>
            <a:r>
              <a:rPr lang="en-AU" dirty="0"/>
              <a:t>Land clearance, climate change and introduced predators continue to threaten the distribution and extent of quokka habitats</a:t>
            </a:r>
          </a:p>
          <a:p>
            <a:endParaRPr lang="en-AU" dirty="0"/>
          </a:p>
          <a:p>
            <a:endParaRPr lang="en-AU" sz="1800" dirty="0"/>
          </a:p>
          <a:p>
            <a:endParaRPr lang="en-US" sz="1800" dirty="0"/>
          </a:p>
        </p:txBody>
      </p:sp>
      <p:sp>
        <p:nvSpPr>
          <p:cNvPr id="2" name="Title 1">
            <a:extLst>
              <a:ext uri="{FF2B5EF4-FFF2-40B4-BE49-F238E27FC236}">
                <a16:creationId xmlns:a16="http://schemas.microsoft.com/office/drawing/2014/main" id="{5EE5E4D9-195B-BE4C-958B-CCDFAF44EEF1}"/>
              </a:ext>
            </a:extLst>
          </p:cNvPr>
          <p:cNvSpPr>
            <a:spLocks noGrp="1"/>
          </p:cNvSpPr>
          <p:nvPr>
            <p:ph type="title"/>
          </p:nvPr>
        </p:nvSpPr>
        <p:spPr/>
        <p:txBody>
          <a:bodyPr>
            <a:noAutofit/>
          </a:bodyPr>
          <a:lstStyle/>
          <a:p>
            <a:r>
              <a:rPr lang="en-AU" dirty="0"/>
              <a:t>5.9 Case study 5.1: the recovery of quokka populations in Western Australia </a:t>
            </a:r>
            <a:endParaRPr lang="en-AU" sz="2800"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19</a:t>
            </a:fld>
            <a:endParaRPr lang="en-AU" dirty="0"/>
          </a:p>
        </p:txBody>
      </p:sp>
      <p:sp>
        <p:nvSpPr>
          <p:cNvPr id="10" name="Date Placeholder 3">
            <a:extLst>
              <a:ext uri="{FF2B5EF4-FFF2-40B4-BE49-F238E27FC236}">
                <a16:creationId xmlns:a16="http://schemas.microsoft.com/office/drawing/2014/main" id="{537A77B4-C03C-1743-84C4-C3C7A9B03946}"/>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395232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199C49-54AC-4642-8375-9FCEFC7838E3}"/>
              </a:ext>
            </a:extLst>
          </p:cNvPr>
          <p:cNvPicPr>
            <a:picLocks noChangeAspect="1"/>
          </p:cNvPicPr>
          <p:nvPr/>
        </p:nvPicPr>
        <p:blipFill>
          <a:blip r:embed="rId2"/>
          <a:stretch>
            <a:fillRect/>
          </a:stretch>
        </p:blipFill>
        <p:spPr>
          <a:xfrm>
            <a:off x="5604202" y="2107049"/>
            <a:ext cx="6012795" cy="3534420"/>
          </a:xfrm>
          <a:prstGeom prst="rect">
            <a:avLst/>
          </a:prstGeom>
        </p:spPr>
      </p:pic>
      <p:sp>
        <p:nvSpPr>
          <p:cNvPr id="3" name="Content Placeholder 2"/>
          <p:cNvSpPr>
            <a:spLocks noGrp="1"/>
          </p:cNvSpPr>
          <p:nvPr>
            <p:ph sz="quarter" idx="13"/>
          </p:nvPr>
        </p:nvSpPr>
        <p:spPr/>
        <p:txBody>
          <a:bodyPr>
            <a:normAutofit/>
          </a:bodyPr>
          <a:lstStyle/>
          <a:p>
            <a:pPr>
              <a:lnSpc>
                <a:spcPct val="100000"/>
              </a:lnSpc>
            </a:pPr>
            <a:r>
              <a:rPr lang="en-AU" dirty="0"/>
              <a:t>Environment (in geography) is described </a:t>
            </a:r>
            <a:br>
              <a:rPr lang="en-AU" dirty="0"/>
            </a:br>
            <a:r>
              <a:rPr lang="en-AU" dirty="0"/>
              <a:t>as all the living and non-living components </a:t>
            </a:r>
            <a:br>
              <a:rPr lang="en-AU" dirty="0"/>
            </a:br>
            <a:r>
              <a:rPr lang="en-AU" dirty="0"/>
              <a:t>within and surrounding a place </a:t>
            </a:r>
          </a:p>
          <a:p>
            <a:pPr>
              <a:lnSpc>
                <a:spcPct val="100000"/>
              </a:lnSpc>
            </a:pPr>
            <a:r>
              <a:rPr lang="en-AU" dirty="0"/>
              <a:t>Components of environments:</a:t>
            </a:r>
          </a:p>
          <a:p>
            <a:pPr lvl="1">
              <a:lnSpc>
                <a:spcPct val="100000"/>
              </a:lnSpc>
            </a:pPr>
            <a:r>
              <a:rPr lang="en-AU" dirty="0"/>
              <a:t>Biosphere</a:t>
            </a:r>
          </a:p>
          <a:p>
            <a:pPr lvl="1">
              <a:lnSpc>
                <a:spcPct val="100000"/>
              </a:lnSpc>
            </a:pPr>
            <a:r>
              <a:rPr lang="en-AU" dirty="0"/>
              <a:t>Lithosphere</a:t>
            </a:r>
          </a:p>
          <a:p>
            <a:pPr lvl="1">
              <a:lnSpc>
                <a:spcPct val="100000"/>
              </a:lnSpc>
            </a:pPr>
            <a:r>
              <a:rPr lang="en-AU" dirty="0"/>
              <a:t>Hydrosphere</a:t>
            </a:r>
          </a:p>
          <a:p>
            <a:pPr lvl="1">
              <a:lnSpc>
                <a:spcPct val="100000"/>
              </a:lnSpc>
            </a:pPr>
            <a:r>
              <a:rPr lang="en-AU" dirty="0"/>
              <a:t>Atmosphere</a:t>
            </a:r>
          </a:p>
          <a:p>
            <a:pPr>
              <a:lnSpc>
                <a:spcPct val="100000"/>
              </a:lnSpc>
            </a:pPr>
            <a:r>
              <a:rPr lang="en-AU" dirty="0"/>
              <a:t>Habitat: the area in which an organism lives</a:t>
            </a:r>
            <a:endParaRPr lang="en-AU" sz="2800" dirty="0"/>
          </a:p>
          <a:p>
            <a:pPr marL="457200" lvl="1" indent="0">
              <a:buNone/>
            </a:pPr>
            <a:endParaRPr lang="en-AU" dirty="0"/>
          </a:p>
        </p:txBody>
      </p:sp>
      <p:sp>
        <p:nvSpPr>
          <p:cNvPr id="10" name="Title 9">
            <a:extLst>
              <a:ext uri="{FF2B5EF4-FFF2-40B4-BE49-F238E27FC236}">
                <a16:creationId xmlns:a16="http://schemas.microsoft.com/office/drawing/2014/main" id="{26A33F30-2CA7-8C42-BC7B-FA9B0508DE31}"/>
              </a:ext>
            </a:extLst>
          </p:cNvPr>
          <p:cNvSpPr>
            <a:spLocks noGrp="1"/>
          </p:cNvSpPr>
          <p:nvPr>
            <p:ph type="title"/>
          </p:nvPr>
        </p:nvSpPr>
        <p:spPr/>
        <p:txBody>
          <a:bodyPr/>
          <a:lstStyle/>
          <a:p>
            <a:r>
              <a:rPr lang="en-US" dirty="0"/>
              <a:t>5.3 Environments</a:t>
            </a:r>
          </a:p>
        </p:txBody>
      </p:sp>
      <p:sp>
        <p:nvSpPr>
          <p:cNvPr id="5" name="Slide Number Placeholder 4"/>
          <p:cNvSpPr>
            <a:spLocks noGrp="1"/>
          </p:cNvSpPr>
          <p:nvPr>
            <p:ph type="sldNum" sz="quarter" idx="12"/>
          </p:nvPr>
        </p:nvSpPr>
        <p:spPr>
          <a:xfrm>
            <a:off x="8610599" y="6356350"/>
            <a:ext cx="2743200" cy="365125"/>
          </a:xfrm>
        </p:spPr>
        <p:txBody>
          <a:bodyPr/>
          <a:lstStyle/>
          <a:p>
            <a:fld id="{F4CE0935-6086-4AE7-8197-45D0411EE3F3}" type="slidenum">
              <a:rPr lang="en-AU" smtClean="0"/>
              <a:t>2</a:t>
            </a:fld>
            <a:endParaRPr lang="en-AU" dirty="0"/>
          </a:p>
        </p:txBody>
      </p:sp>
      <p:sp>
        <p:nvSpPr>
          <p:cNvPr id="12" name="Text Placeholder 11">
            <a:extLst>
              <a:ext uri="{FF2B5EF4-FFF2-40B4-BE49-F238E27FC236}">
                <a16:creationId xmlns:a16="http://schemas.microsoft.com/office/drawing/2014/main" id="{897FA27D-4490-594D-B63F-6F502DADAC2F}"/>
              </a:ext>
            </a:extLst>
          </p:cNvPr>
          <p:cNvSpPr>
            <a:spLocks noGrp="1"/>
          </p:cNvSpPr>
          <p:nvPr>
            <p:ph type="body" sz="quarter" idx="14"/>
          </p:nvPr>
        </p:nvSpPr>
        <p:spPr/>
        <p:txBody>
          <a:bodyPr/>
          <a:lstStyle/>
          <a:p>
            <a:r>
              <a:rPr lang="en-US" dirty="0"/>
              <a:t>What is an environment?</a:t>
            </a:r>
          </a:p>
        </p:txBody>
      </p:sp>
      <p:sp>
        <p:nvSpPr>
          <p:cNvPr id="11" name="Date Placeholder 3">
            <a:extLst>
              <a:ext uri="{FF2B5EF4-FFF2-40B4-BE49-F238E27FC236}">
                <a16:creationId xmlns:a16="http://schemas.microsoft.com/office/drawing/2014/main" id="{350A31EC-BB63-A64E-964E-3A52AA3A73E2}"/>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
        <p:nvSpPr>
          <p:cNvPr id="4" name="TextBox 3">
            <a:extLst>
              <a:ext uri="{FF2B5EF4-FFF2-40B4-BE49-F238E27FC236}">
                <a16:creationId xmlns:a16="http://schemas.microsoft.com/office/drawing/2014/main" id="{85B5E7FD-238B-4B45-AD61-59102DD57E71}"/>
              </a:ext>
            </a:extLst>
          </p:cNvPr>
          <p:cNvSpPr txBox="1"/>
          <p:nvPr/>
        </p:nvSpPr>
        <p:spPr>
          <a:xfrm>
            <a:off x="6648450" y="5641469"/>
            <a:ext cx="4094069" cy="584775"/>
          </a:xfrm>
          <a:prstGeom prst="rect">
            <a:avLst/>
          </a:prstGeom>
          <a:noFill/>
        </p:spPr>
        <p:txBody>
          <a:bodyPr wrap="none" rtlCol="0">
            <a:spAutoFit/>
          </a:bodyPr>
          <a:lstStyle/>
          <a:p>
            <a:pPr algn="r"/>
            <a:r>
              <a:rPr lang="en-AU" sz="1600" dirty="0"/>
              <a:t>The hydrosphere, lithosphere and atmosphere</a:t>
            </a:r>
            <a:br>
              <a:rPr lang="en-AU" sz="1600" dirty="0"/>
            </a:br>
            <a:r>
              <a:rPr lang="en-AU" sz="1600" dirty="0"/>
              <a:t>together support the biosphere</a:t>
            </a:r>
          </a:p>
        </p:txBody>
      </p:sp>
    </p:spTree>
    <p:extLst>
      <p:ext uri="{BB962C8B-B14F-4D97-AF65-F5344CB8AC3E}">
        <p14:creationId xmlns:p14="http://schemas.microsoft.com/office/powerpoint/2010/main" val="3392439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D2516-8233-4B96-BAD9-48CCEC6B4A47}"/>
              </a:ext>
            </a:extLst>
          </p:cNvPr>
          <p:cNvSpPr>
            <a:spLocks noGrp="1"/>
          </p:cNvSpPr>
          <p:nvPr>
            <p:ph sz="quarter" idx="13"/>
          </p:nvPr>
        </p:nvSpPr>
        <p:spPr>
          <a:xfrm>
            <a:off x="838199" y="2029340"/>
            <a:ext cx="6300537" cy="4288156"/>
          </a:xfrm>
        </p:spPr>
        <p:txBody>
          <a:bodyPr>
            <a:noAutofit/>
          </a:bodyPr>
          <a:lstStyle/>
          <a:p>
            <a:pPr>
              <a:lnSpc>
                <a:spcPct val="100000"/>
              </a:lnSpc>
            </a:pPr>
            <a:r>
              <a:rPr lang="en-AU" b="1" dirty="0"/>
              <a:t>Environmental management: Quokka Recovery Plan: </a:t>
            </a:r>
            <a:r>
              <a:rPr lang="en-AU" dirty="0"/>
              <a:t>10-year recovery plan by the Western Australian Department of Environment and Conservation (DEC)</a:t>
            </a:r>
          </a:p>
          <a:p>
            <a:pPr lvl="1">
              <a:lnSpc>
                <a:spcPct val="100000"/>
              </a:lnSpc>
            </a:pPr>
            <a:r>
              <a:rPr lang="en-AU" dirty="0"/>
              <a:t>Aims to improve the conservation status of the quokka; existing populations maintain the same extent of habitat and management strategies to remove or lessen current threats</a:t>
            </a:r>
          </a:p>
          <a:p>
            <a:pPr>
              <a:lnSpc>
                <a:spcPct val="100000"/>
              </a:lnSpc>
            </a:pPr>
            <a:r>
              <a:rPr lang="en-AU" b="1" dirty="0"/>
              <a:t>Will the Quokka Recovery Plan be effective?:</a:t>
            </a:r>
            <a:endParaRPr lang="en-US" dirty="0"/>
          </a:p>
          <a:p>
            <a:pPr lvl="1">
              <a:lnSpc>
                <a:spcPct val="100000"/>
              </a:lnSpc>
            </a:pPr>
            <a:r>
              <a:rPr lang="en-AU" dirty="0"/>
              <a:t>estimated to cost more than $4 million for the first five years but advantages in job creation, higher tourism</a:t>
            </a:r>
          </a:p>
        </p:txBody>
      </p:sp>
      <p:sp>
        <p:nvSpPr>
          <p:cNvPr id="3" name="Title 2">
            <a:extLst>
              <a:ext uri="{FF2B5EF4-FFF2-40B4-BE49-F238E27FC236}">
                <a16:creationId xmlns:a16="http://schemas.microsoft.com/office/drawing/2014/main" id="{268C5296-BFFD-402F-B682-FBE76F9CF04C}"/>
              </a:ext>
            </a:extLst>
          </p:cNvPr>
          <p:cNvSpPr>
            <a:spLocks noGrp="1"/>
          </p:cNvSpPr>
          <p:nvPr>
            <p:ph type="title"/>
          </p:nvPr>
        </p:nvSpPr>
        <p:spPr/>
        <p:txBody>
          <a:bodyPr/>
          <a:lstStyle/>
          <a:p>
            <a:r>
              <a:rPr lang="en-AU" dirty="0"/>
              <a:t>5.9 Case study 5.1: the recovery of quokka populations in Western Australia </a:t>
            </a:r>
          </a:p>
        </p:txBody>
      </p:sp>
      <p:sp>
        <p:nvSpPr>
          <p:cNvPr id="4" name="Date Placeholder 3">
            <a:extLst>
              <a:ext uri="{FF2B5EF4-FFF2-40B4-BE49-F238E27FC236}">
                <a16:creationId xmlns:a16="http://schemas.microsoft.com/office/drawing/2014/main" id="{2B6D4F93-B64A-4EC9-8E78-2FCE08B9A9D1}"/>
              </a:ext>
            </a:extLst>
          </p:cNvPr>
          <p:cNvSpPr>
            <a:spLocks noGrp="1"/>
          </p:cNvSpPr>
          <p:nvPr>
            <p:ph type="dt" sz="half" idx="10"/>
          </p:nvPr>
        </p:nvSpPr>
        <p:spPr/>
        <p:txBody>
          <a:bodyPr/>
          <a:lstStyle/>
          <a:p>
            <a:r>
              <a:rPr lang="en-US" dirty="0"/>
              <a:t>© Cambridge University Press 2022</a:t>
            </a:r>
            <a:endParaRPr lang="en-AU" dirty="0"/>
          </a:p>
        </p:txBody>
      </p:sp>
      <p:sp>
        <p:nvSpPr>
          <p:cNvPr id="9" name="Text Placeholder 8">
            <a:extLst>
              <a:ext uri="{FF2B5EF4-FFF2-40B4-BE49-F238E27FC236}">
                <a16:creationId xmlns:a16="http://schemas.microsoft.com/office/drawing/2014/main" id="{8717A6A4-345D-48DA-9FC4-9D0C0159BA87}"/>
              </a:ext>
            </a:extLst>
          </p:cNvPr>
          <p:cNvSpPr>
            <a:spLocks noGrp="1"/>
          </p:cNvSpPr>
          <p:nvPr>
            <p:ph type="body" sz="quarter" idx="16"/>
          </p:nvPr>
        </p:nvSpPr>
        <p:spPr>
          <a:xfrm>
            <a:off x="6160168" y="5817186"/>
            <a:ext cx="5257800" cy="365125"/>
          </a:xfrm>
        </p:spPr>
        <p:txBody>
          <a:bodyPr/>
          <a:lstStyle/>
          <a:p>
            <a:r>
              <a:rPr lang="en-AU" sz="1600" dirty="0"/>
              <a:t>Quokka recovery plan is In place to improve </a:t>
            </a:r>
            <a:br>
              <a:rPr lang="en-AU" sz="1600" dirty="0"/>
            </a:br>
            <a:r>
              <a:rPr lang="en-AU" dirty="0"/>
              <a:t>the animal’s</a:t>
            </a:r>
            <a:r>
              <a:rPr lang="en-AU" sz="1600" dirty="0"/>
              <a:t> conservation status </a:t>
            </a:r>
          </a:p>
        </p:txBody>
      </p:sp>
      <p:sp>
        <p:nvSpPr>
          <p:cNvPr id="6" name="Slide Number Placeholder 5">
            <a:extLst>
              <a:ext uri="{FF2B5EF4-FFF2-40B4-BE49-F238E27FC236}">
                <a16:creationId xmlns:a16="http://schemas.microsoft.com/office/drawing/2014/main" id="{91656F87-6312-4563-BDCA-B93EEB330A61}"/>
              </a:ext>
            </a:extLst>
          </p:cNvPr>
          <p:cNvSpPr>
            <a:spLocks noGrp="1"/>
          </p:cNvSpPr>
          <p:nvPr>
            <p:ph type="sldNum" sz="quarter" idx="12"/>
          </p:nvPr>
        </p:nvSpPr>
        <p:spPr/>
        <p:txBody>
          <a:bodyPr/>
          <a:lstStyle/>
          <a:p>
            <a:fld id="{2A9FC04F-1492-4AE1-9F5E-8074E380EC6F}" type="slidenum">
              <a:rPr lang="en-AU" smtClean="0"/>
              <a:t>20</a:t>
            </a:fld>
            <a:endParaRPr lang="en-AU"/>
          </a:p>
        </p:txBody>
      </p:sp>
      <p:pic>
        <p:nvPicPr>
          <p:cNvPr id="12" name="Picture 11">
            <a:extLst>
              <a:ext uri="{FF2B5EF4-FFF2-40B4-BE49-F238E27FC236}">
                <a16:creationId xmlns:a16="http://schemas.microsoft.com/office/drawing/2014/main" id="{3C25A256-3B3D-654E-B6E5-FDB8492AA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551" y="2645240"/>
            <a:ext cx="3985249" cy="3056356"/>
          </a:xfrm>
          <a:prstGeom prst="rect">
            <a:avLst/>
          </a:prstGeom>
        </p:spPr>
      </p:pic>
    </p:spTree>
    <p:extLst>
      <p:ext uri="{BB962C8B-B14F-4D97-AF65-F5344CB8AC3E}">
        <p14:creationId xmlns:p14="http://schemas.microsoft.com/office/powerpoint/2010/main" val="213229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454442"/>
            <a:ext cx="10515600" cy="3901908"/>
          </a:xfrm>
        </p:spPr>
        <p:txBody>
          <a:bodyPr>
            <a:noAutofit/>
          </a:bodyPr>
          <a:lstStyle/>
          <a:p>
            <a:pPr>
              <a:lnSpc>
                <a:spcPct val="100000"/>
              </a:lnSpc>
            </a:pPr>
            <a:r>
              <a:rPr lang="en-US" b="1" dirty="0"/>
              <a:t>Environmental change: </a:t>
            </a:r>
            <a:r>
              <a:rPr lang="en-US" b="1" dirty="0" err="1"/>
              <a:t>Summerlands</a:t>
            </a:r>
            <a:r>
              <a:rPr lang="en-US" b="1" dirty="0"/>
              <a:t> Estate: </a:t>
            </a:r>
            <a:r>
              <a:rPr lang="en-US" dirty="0"/>
              <a:t>Summerland Peninsula in Phillip Island had been left relatively undisturbed prior to the 1920s</a:t>
            </a:r>
          </a:p>
          <a:p>
            <a:pPr lvl="1">
              <a:lnSpc>
                <a:spcPct val="100000"/>
              </a:lnSpc>
            </a:pPr>
            <a:r>
              <a:rPr lang="en-US" dirty="0"/>
              <a:t>In 1927, the land started being developed with the establishment of the </a:t>
            </a:r>
            <a:r>
              <a:rPr lang="en-US" dirty="0" err="1"/>
              <a:t>Summerlands</a:t>
            </a:r>
            <a:r>
              <a:rPr lang="en-US" dirty="0"/>
              <a:t> Estate and was subdivided into 986 residential housing blocks</a:t>
            </a:r>
          </a:p>
          <a:p>
            <a:pPr>
              <a:lnSpc>
                <a:spcPct val="100000"/>
              </a:lnSpc>
            </a:pPr>
            <a:r>
              <a:rPr lang="en-US" b="1" dirty="0"/>
              <a:t>The impacts of change: penguin deaths: </a:t>
            </a:r>
            <a:r>
              <a:rPr lang="en-US" dirty="0"/>
              <a:t>in the 1950s it was discovered that the population of Little Penguins was falling due to the impact of urban development</a:t>
            </a:r>
          </a:p>
          <a:p>
            <a:pPr>
              <a:lnSpc>
                <a:spcPct val="100000"/>
              </a:lnSpc>
            </a:pPr>
            <a:r>
              <a:rPr lang="en-US" b="1" dirty="0"/>
              <a:t>Environmental management: Penguin Protection Plan: </a:t>
            </a:r>
            <a:r>
              <a:rPr lang="en-US" dirty="0"/>
              <a:t>in 1985, the Penguin Protection Plan was established</a:t>
            </a:r>
          </a:p>
          <a:p>
            <a:pPr lvl="1">
              <a:lnSpc>
                <a:spcPct val="100000"/>
              </a:lnSpc>
            </a:pPr>
            <a:r>
              <a:rPr lang="en-US" dirty="0"/>
              <a:t>Involved buying back, removing houses from, and revegetating land from the </a:t>
            </a:r>
            <a:r>
              <a:rPr lang="en-US" dirty="0" err="1"/>
              <a:t>Summerlands</a:t>
            </a:r>
            <a:r>
              <a:rPr lang="en-US" dirty="0"/>
              <a:t> Estate, turning it into a wildlife reserve</a:t>
            </a:r>
          </a:p>
        </p:txBody>
      </p:sp>
      <p:sp>
        <p:nvSpPr>
          <p:cNvPr id="2" name="Title 1">
            <a:extLst>
              <a:ext uri="{FF2B5EF4-FFF2-40B4-BE49-F238E27FC236}">
                <a16:creationId xmlns:a16="http://schemas.microsoft.com/office/drawing/2014/main" id="{5EE5E4D9-195B-BE4C-958B-CCDFAF44EEF1}"/>
              </a:ext>
            </a:extLst>
          </p:cNvPr>
          <p:cNvSpPr>
            <a:spLocks noGrp="1"/>
          </p:cNvSpPr>
          <p:nvPr>
            <p:ph type="title"/>
          </p:nvPr>
        </p:nvSpPr>
        <p:spPr/>
        <p:txBody>
          <a:bodyPr>
            <a:noAutofit/>
          </a:bodyPr>
          <a:lstStyle/>
          <a:p>
            <a:r>
              <a:rPr lang="en-AU" dirty="0"/>
              <a:t>5.10 Case studies in environmental management</a:t>
            </a:r>
            <a:endParaRPr lang="en-AU" sz="2800"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21</a:t>
            </a:fld>
            <a:endParaRPr lang="en-AU" dirty="0"/>
          </a:p>
        </p:txBody>
      </p:sp>
      <p:sp>
        <p:nvSpPr>
          <p:cNvPr id="10" name="Date Placeholder 3">
            <a:extLst>
              <a:ext uri="{FF2B5EF4-FFF2-40B4-BE49-F238E27FC236}">
                <a16:creationId xmlns:a16="http://schemas.microsoft.com/office/drawing/2014/main" id="{537A77B4-C03C-1743-84C4-C3C7A9B03946}"/>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
        <p:nvSpPr>
          <p:cNvPr id="7" name="Text Placeholder 3">
            <a:extLst>
              <a:ext uri="{FF2B5EF4-FFF2-40B4-BE49-F238E27FC236}">
                <a16:creationId xmlns:a16="http://schemas.microsoft.com/office/drawing/2014/main" id="{6098A036-BB02-544C-86B9-48A513D66B7E}"/>
              </a:ext>
            </a:extLst>
          </p:cNvPr>
          <p:cNvSpPr>
            <a:spLocks noGrp="1"/>
          </p:cNvSpPr>
          <p:nvPr>
            <p:ph type="body" sz="quarter" idx="14"/>
          </p:nvPr>
        </p:nvSpPr>
        <p:spPr>
          <a:xfrm>
            <a:off x="838200" y="2029339"/>
            <a:ext cx="10515600" cy="418592"/>
          </a:xfrm>
        </p:spPr>
        <p:txBody>
          <a:bodyPr/>
          <a:lstStyle/>
          <a:p>
            <a:r>
              <a:rPr lang="en-AU" dirty="0"/>
              <a:t>Case study 5.2: Restoring penguin habitat on the Summerland Peninsula, Victoria</a:t>
            </a:r>
          </a:p>
        </p:txBody>
      </p:sp>
    </p:spTree>
    <p:extLst>
      <p:ext uri="{BB962C8B-B14F-4D97-AF65-F5344CB8AC3E}">
        <p14:creationId xmlns:p14="http://schemas.microsoft.com/office/powerpoint/2010/main" val="3652273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249301"/>
          </a:xfrm>
        </p:spPr>
        <p:txBody>
          <a:bodyPr>
            <a:normAutofit/>
          </a:bodyPr>
          <a:lstStyle/>
          <a:p>
            <a:pPr>
              <a:lnSpc>
                <a:spcPct val="100000"/>
              </a:lnSpc>
            </a:pPr>
            <a:r>
              <a:rPr lang="en-AU" b="1" dirty="0"/>
              <a:t>Was the Penguin Protection Plan effective?: </a:t>
            </a:r>
            <a:r>
              <a:rPr lang="en-US" dirty="0"/>
              <a:t>great success in terms of hitting growth targets – the population of the local penguin colony grew from 12 000 in 1984 to a stable 36 000 in 2018 </a:t>
            </a:r>
          </a:p>
          <a:p>
            <a:pPr lvl="1">
              <a:lnSpc>
                <a:spcPct val="100000"/>
              </a:lnSpc>
            </a:pPr>
            <a:r>
              <a:rPr lang="en-US" dirty="0"/>
              <a:t>This not only benefited the environment but provided a boost to the local economy through tourism at the Penguin Parade </a:t>
            </a:r>
          </a:p>
          <a:p>
            <a:pPr lvl="1">
              <a:lnSpc>
                <a:spcPct val="100000"/>
              </a:lnSpc>
            </a:pPr>
            <a:r>
              <a:rPr lang="en-US" dirty="0"/>
              <a:t>A negative impact was the fact that the program took 25 years instead of the expected 15, and negative social impacts on some homeowners</a:t>
            </a:r>
          </a:p>
          <a:p>
            <a:pPr lvl="1">
              <a:lnSpc>
                <a:spcPct val="100000"/>
              </a:lnSpc>
            </a:pPr>
            <a:r>
              <a:rPr lang="en-US" dirty="0"/>
              <a:t>Nevertheless, the program was an overall success in terms of long term economic, social and environmental impacts </a:t>
            </a:r>
          </a:p>
          <a:p>
            <a:pPr>
              <a:lnSpc>
                <a:spcPct val="100000"/>
              </a:lnSpc>
            </a:pPr>
            <a:endParaRPr lang="en-AU" dirty="0"/>
          </a:p>
        </p:txBody>
      </p:sp>
      <p:sp>
        <p:nvSpPr>
          <p:cNvPr id="2" name="Title 1">
            <a:extLst>
              <a:ext uri="{FF2B5EF4-FFF2-40B4-BE49-F238E27FC236}">
                <a16:creationId xmlns:a16="http://schemas.microsoft.com/office/drawing/2014/main" id="{5EE5E4D9-195B-BE4C-958B-CCDFAF44EEF1}"/>
              </a:ext>
            </a:extLst>
          </p:cNvPr>
          <p:cNvSpPr>
            <a:spLocks noGrp="1"/>
          </p:cNvSpPr>
          <p:nvPr>
            <p:ph type="title"/>
          </p:nvPr>
        </p:nvSpPr>
        <p:spPr/>
        <p:txBody>
          <a:bodyPr>
            <a:noAutofit/>
          </a:bodyPr>
          <a:lstStyle/>
          <a:p>
            <a:r>
              <a:rPr lang="en-AU" dirty="0"/>
              <a:t>5.10 Case studies in environmental management</a:t>
            </a:r>
            <a:endParaRPr lang="en-AU" sz="2800"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22</a:t>
            </a:fld>
            <a:endParaRPr lang="en-AU" dirty="0"/>
          </a:p>
        </p:txBody>
      </p:sp>
      <p:sp>
        <p:nvSpPr>
          <p:cNvPr id="10" name="Date Placeholder 3">
            <a:extLst>
              <a:ext uri="{FF2B5EF4-FFF2-40B4-BE49-F238E27FC236}">
                <a16:creationId xmlns:a16="http://schemas.microsoft.com/office/drawing/2014/main" id="{537A77B4-C03C-1743-84C4-C3C7A9B03946}"/>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4120764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D2516-8233-4B96-BAD9-48CCEC6B4A47}"/>
              </a:ext>
            </a:extLst>
          </p:cNvPr>
          <p:cNvSpPr>
            <a:spLocks noGrp="1"/>
          </p:cNvSpPr>
          <p:nvPr>
            <p:ph sz="quarter" idx="13"/>
          </p:nvPr>
        </p:nvSpPr>
        <p:spPr>
          <a:xfrm>
            <a:off x="838200" y="2486786"/>
            <a:ext cx="6164178" cy="3830709"/>
          </a:xfrm>
        </p:spPr>
        <p:txBody>
          <a:bodyPr>
            <a:noAutofit/>
          </a:bodyPr>
          <a:lstStyle/>
          <a:p>
            <a:pPr>
              <a:lnSpc>
                <a:spcPct val="100000"/>
              </a:lnSpc>
            </a:pPr>
            <a:r>
              <a:rPr lang="en-AU" dirty="0"/>
              <a:t>The </a:t>
            </a:r>
            <a:r>
              <a:rPr lang="en-US" dirty="0"/>
              <a:t>Kakadu National Park (NT)  is Australia’s largest national park, containing a variety of environments, and is home to many rare and endemic plants and animals</a:t>
            </a:r>
          </a:p>
          <a:p>
            <a:pPr lvl="1">
              <a:lnSpc>
                <a:spcPct val="100000"/>
              </a:lnSpc>
            </a:pPr>
            <a:r>
              <a:rPr lang="en-US" dirty="0"/>
              <a:t>It also has a rich Indigenous cultural history stretching back 65 000 years </a:t>
            </a:r>
          </a:p>
          <a:p>
            <a:pPr lvl="1">
              <a:lnSpc>
                <a:spcPct val="100000"/>
              </a:lnSpc>
            </a:pPr>
            <a:r>
              <a:rPr lang="en-US" dirty="0"/>
              <a:t>They have passed down their spiritual connection through generations using art, language, ceremonies, kinship and land management techniques</a:t>
            </a:r>
            <a:endParaRPr lang="en-AU" dirty="0"/>
          </a:p>
        </p:txBody>
      </p:sp>
      <p:sp>
        <p:nvSpPr>
          <p:cNvPr id="3" name="Title 2">
            <a:extLst>
              <a:ext uri="{FF2B5EF4-FFF2-40B4-BE49-F238E27FC236}">
                <a16:creationId xmlns:a16="http://schemas.microsoft.com/office/drawing/2014/main" id="{268C5296-BFFD-402F-B682-FBE76F9CF04C}"/>
              </a:ext>
            </a:extLst>
          </p:cNvPr>
          <p:cNvSpPr>
            <a:spLocks noGrp="1"/>
          </p:cNvSpPr>
          <p:nvPr>
            <p:ph type="title"/>
          </p:nvPr>
        </p:nvSpPr>
        <p:spPr/>
        <p:txBody>
          <a:bodyPr/>
          <a:lstStyle/>
          <a:p>
            <a:r>
              <a:rPr lang="en-US" dirty="0"/>
              <a:t> 5.10 Case studies in environmental management</a:t>
            </a:r>
            <a:endParaRPr lang="en-AU" dirty="0"/>
          </a:p>
        </p:txBody>
      </p:sp>
      <p:sp>
        <p:nvSpPr>
          <p:cNvPr id="4" name="Date Placeholder 3">
            <a:extLst>
              <a:ext uri="{FF2B5EF4-FFF2-40B4-BE49-F238E27FC236}">
                <a16:creationId xmlns:a16="http://schemas.microsoft.com/office/drawing/2014/main" id="{2B6D4F93-B64A-4EC9-8E78-2FCE08B9A9D1}"/>
              </a:ext>
            </a:extLst>
          </p:cNvPr>
          <p:cNvSpPr>
            <a:spLocks noGrp="1"/>
          </p:cNvSpPr>
          <p:nvPr>
            <p:ph type="dt" sz="half" idx="10"/>
          </p:nvPr>
        </p:nvSpPr>
        <p:spPr/>
        <p:txBody>
          <a:bodyPr/>
          <a:lstStyle/>
          <a:p>
            <a:r>
              <a:rPr lang="en-US" dirty="0"/>
              <a:t>© Cambridge University Press 2022</a:t>
            </a:r>
            <a:endParaRPr lang="en-AU" dirty="0"/>
          </a:p>
        </p:txBody>
      </p:sp>
      <p:sp>
        <p:nvSpPr>
          <p:cNvPr id="5" name="Text Placeholder 4">
            <a:extLst>
              <a:ext uri="{FF2B5EF4-FFF2-40B4-BE49-F238E27FC236}">
                <a16:creationId xmlns:a16="http://schemas.microsoft.com/office/drawing/2014/main" id="{518871D4-E7E7-468D-9198-FE5E3C551351}"/>
              </a:ext>
            </a:extLst>
          </p:cNvPr>
          <p:cNvSpPr>
            <a:spLocks noGrp="1"/>
          </p:cNvSpPr>
          <p:nvPr>
            <p:ph type="body" sz="quarter" idx="14"/>
          </p:nvPr>
        </p:nvSpPr>
        <p:spPr/>
        <p:txBody>
          <a:bodyPr/>
          <a:lstStyle/>
          <a:p>
            <a:r>
              <a:rPr lang="en-AU" dirty="0"/>
              <a:t>Case study 5.3: Using Aboriginal knowledge to manage Kakadu, Northern Territory </a:t>
            </a:r>
          </a:p>
          <a:p>
            <a:endParaRPr lang="en-AU" dirty="0"/>
          </a:p>
        </p:txBody>
      </p:sp>
      <p:sp>
        <p:nvSpPr>
          <p:cNvPr id="9" name="Text Placeholder 8">
            <a:extLst>
              <a:ext uri="{FF2B5EF4-FFF2-40B4-BE49-F238E27FC236}">
                <a16:creationId xmlns:a16="http://schemas.microsoft.com/office/drawing/2014/main" id="{8717A6A4-345D-48DA-9FC4-9D0C0159BA87}"/>
              </a:ext>
            </a:extLst>
          </p:cNvPr>
          <p:cNvSpPr>
            <a:spLocks noGrp="1"/>
          </p:cNvSpPr>
          <p:nvPr>
            <p:ph type="body" sz="quarter" idx="16"/>
          </p:nvPr>
        </p:nvSpPr>
        <p:spPr>
          <a:xfrm>
            <a:off x="6096000" y="5818188"/>
            <a:ext cx="5257800" cy="365125"/>
          </a:xfrm>
        </p:spPr>
        <p:txBody>
          <a:bodyPr/>
          <a:lstStyle/>
          <a:p>
            <a:r>
              <a:rPr lang="en-US" dirty="0"/>
              <a:t>The East Alligator River, Kakadu, NT</a:t>
            </a:r>
          </a:p>
        </p:txBody>
      </p:sp>
      <p:sp>
        <p:nvSpPr>
          <p:cNvPr id="6" name="Slide Number Placeholder 5">
            <a:extLst>
              <a:ext uri="{FF2B5EF4-FFF2-40B4-BE49-F238E27FC236}">
                <a16:creationId xmlns:a16="http://schemas.microsoft.com/office/drawing/2014/main" id="{91656F87-6312-4563-BDCA-B93EEB330A61}"/>
              </a:ext>
            </a:extLst>
          </p:cNvPr>
          <p:cNvSpPr>
            <a:spLocks noGrp="1"/>
          </p:cNvSpPr>
          <p:nvPr>
            <p:ph type="sldNum" sz="quarter" idx="12"/>
          </p:nvPr>
        </p:nvSpPr>
        <p:spPr/>
        <p:txBody>
          <a:bodyPr/>
          <a:lstStyle/>
          <a:p>
            <a:fld id="{2A9FC04F-1492-4AE1-9F5E-8074E380EC6F}" type="slidenum">
              <a:rPr lang="en-AU" smtClean="0"/>
              <a:t>23</a:t>
            </a:fld>
            <a:endParaRPr lang="en-AU"/>
          </a:p>
        </p:txBody>
      </p:sp>
      <p:pic>
        <p:nvPicPr>
          <p:cNvPr id="12" name="Picture 11">
            <a:extLst>
              <a:ext uri="{FF2B5EF4-FFF2-40B4-BE49-F238E27FC236}">
                <a16:creationId xmlns:a16="http://schemas.microsoft.com/office/drawing/2014/main" id="{9AF865B2-BC87-6F45-86A3-34E537540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864" y="2978319"/>
            <a:ext cx="4166936" cy="2748869"/>
          </a:xfrm>
          <a:prstGeom prst="rect">
            <a:avLst/>
          </a:prstGeom>
        </p:spPr>
      </p:pic>
    </p:spTree>
    <p:extLst>
      <p:ext uri="{BB962C8B-B14F-4D97-AF65-F5344CB8AC3E}">
        <p14:creationId xmlns:p14="http://schemas.microsoft.com/office/powerpoint/2010/main" val="2697061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249301"/>
          </a:xfrm>
        </p:spPr>
        <p:txBody>
          <a:bodyPr>
            <a:normAutofit/>
          </a:bodyPr>
          <a:lstStyle/>
          <a:p>
            <a:pPr>
              <a:lnSpc>
                <a:spcPct val="100000"/>
              </a:lnSpc>
            </a:pPr>
            <a:r>
              <a:rPr lang="en-US" b="1" dirty="0"/>
              <a:t>Environmental change: a new fire regime: </a:t>
            </a:r>
            <a:r>
              <a:rPr lang="en-US" dirty="0"/>
              <a:t>European settlement and the driving out of Aboriginal people meant that traditional fire practices decreased in frequency</a:t>
            </a:r>
          </a:p>
          <a:p>
            <a:pPr lvl="1">
              <a:lnSpc>
                <a:spcPct val="100000"/>
              </a:lnSpc>
            </a:pPr>
            <a:r>
              <a:rPr lang="en-US" dirty="0"/>
              <a:t>The disruption of these traditional techniques spelled disaster for Kakadu’s natural environments with frequent high intensity bushfires</a:t>
            </a:r>
          </a:p>
          <a:p>
            <a:pPr>
              <a:lnSpc>
                <a:spcPct val="100000"/>
              </a:lnSpc>
            </a:pPr>
            <a:r>
              <a:rPr lang="en-US" b="1" dirty="0"/>
              <a:t>Environmental change: Pests and weeds</a:t>
            </a:r>
            <a:r>
              <a:rPr lang="en-US" dirty="0"/>
              <a:t>: weed species and feral animals such as Asian water buffalo, cattle and cane toads were introduced</a:t>
            </a:r>
          </a:p>
          <a:p>
            <a:pPr lvl="1">
              <a:lnSpc>
                <a:spcPct val="100000"/>
              </a:lnSpc>
            </a:pPr>
            <a:r>
              <a:rPr lang="en-US" dirty="0"/>
              <a:t>This affected the local biodiversity</a:t>
            </a:r>
          </a:p>
          <a:p>
            <a:pPr>
              <a:lnSpc>
                <a:spcPct val="100000"/>
              </a:lnSpc>
            </a:pPr>
            <a:r>
              <a:rPr lang="en-US" b="1" dirty="0"/>
              <a:t>Managing Kakadu: a partnership with the </a:t>
            </a:r>
            <a:r>
              <a:rPr lang="en-US" b="1" dirty="0" err="1"/>
              <a:t>Bininj</a:t>
            </a:r>
            <a:r>
              <a:rPr lang="en-US" b="1" dirty="0"/>
              <a:t>/</a:t>
            </a:r>
            <a:r>
              <a:rPr lang="en-US" b="1" dirty="0" err="1"/>
              <a:t>Mungguy</a:t>
            </a:r>
            <a:r>
              <a:rPr lang="en-US" b="1" dirty="0"/>
              <a:t> peoples: </a:t>
            </a:r>
            <a:r>
              <a:rPr lang="en-US" dirty="0"/>
              <a:t>since the 1970s, half of Kakadu has been classified as Aboriginal land, and the land is now managed in a partnership between traditional owners and the Australian Government </a:t>
            </a:r>
          </a:p>
          <a:p>
            <a:endParaRPr lang="en-US" sz="2200"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24</a:t>
            </a:fld>
            <a:endParaRPr lang="en-AU" dirty="0"/>
          </a:p>
        </p:txBody>
      </p:sp>
      <p:sp>
        <p:nvSpPr>
          <p:cNvPr id="12" name="Title 11">
            <a:extLst>
              <a:ext uri="{FF2B5EF4-FFF2-40B4-BE49-F238E27FC236}">
                <a16:creationId xmlns:a16="http://schemas.microsoft.com/office/drawing/2014/main" id="{6D4B3BF7-2D38-B445-B9B8-36A8B1BF866C}"/>
              </a:ext>
            </a:extLst>
          </p:cNvPr>
          <p:cNvSpPr>
            <a:spLocks noGrp="1"/>
          </p:cNvSpPr>
          <p:nvPr>
            <p:ph type="title"/>
          </p:nvPr>
        </p:nvSpPr>
        <p:spPr/>
        <p:txBody>
          <a:bodyPr>
            <a:normAutofit/>
          </a:bodyPr>
          <a:lstStyle/>
          <a:p>
            <a:r>
              <a:rPr lang="en-US" dirty="0"/>
              <a:t> 5.10 Case studies in environmental management</a:t>
            </a:r>
          </a:p>
        </p:txBody>
      </p:sp>
      <p:sp>
        <p:nvSpPr>
          <p:cNvPr id="13" name="Date Placeholder 3">
            <a:extLst>
              <a:ext uri="{FF2B5EF4-FFF2-40B4-BE49-F238E27FC236}">
                <a16:creationId xmlns:a16="http://schemas.microsoft.com/office/drawing/2014/main" id="{568172C5-8D68-014C-AF91-AD22D94FC422}"/>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4066995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199" y="2029339"/>
            <a:ext cx="10515599" cy="4249301"/>
          </a:xfrm>
        </p:spPr>
        <p:txBody>
          <a:bodyPr>
            <a:normAutofit/>
          </a:bodyPr>
          <a:lstStyle/>
          <a:p>
            <a:r>
              <a:rPr lang="en-AU" b="1" dirty="0"/>
              <a:t>Burning for biodiversity: a return to the traditional fire regime: </a:t>
            </a:r>
            <a:r>
              <a:rPr lang="en-AU" dirty="0"/>
              <a:t>The Burning for Biodiversity project successfully uses Aboriginal forms of land management </a:t>
            </a:r>
          </a:p>
          <a:p>
            <a:pPr lvl="1">
              <a:lnSpc>
                <a:spcPct val="100000"/>
              </a:lnSpc>
            </a:pPr>
            <a:r>
              <a:rPr lang="en-US" dirty="0"/>
              <a:t>Reintroduction of low-intensity protective burns has led to a higher diversity in plants and birdlife</a:t>
            </a:r>
          </a:p>
          <a:p>
            <a:pPr lvl="1">
              <a:lnSpc>
                <a:spcPct val="100000"/>
              </a:lnSpc>
            </a:pPr>
            <a:r>
              <a:rPr lang="en-US" dirty="0"/>
              <a:t>Return of food resources for local Aboriginal people, the opportunity to teach younger generations about traditional practices, and show how traditional environmental management could be applied throughout other parts of Australia</a:t>
            </a:r>
          </a:p>
          <a:p>
            <a:pPr>
              <a:lnSpc>
                <a:spcPct val="100000"/>
              </a:lnSpc>
            </a:pPr>
            <a:r>
              <a:rPr lang="en-US" b="1" dirty="0"/>
              <a:t>The future management of Kakadu: a delicate balance: </a:t>
            </a:r>
            <a:r>
              <a:rPr lang="en-US" dirty="0"/>
              <a:t>research is still ongoing as to how best to manage Kakadu, with discussions taking place between various stakeholders</a:t>
            </a:r>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25</a:t>
            </a:fld>
            <a:endParaRPr lang="en-AU" dirty="0"/>
          </a:p>
        </p:txBody>
      </p:sp>
      <p:sp>
        <p:nvSpPr>
          <p:cNvPr id="12" name="Title 11">
            <a:extLst>
              <a:ext uri="{FF2B5EF4-FFF2-40B4-BE49-F238E27FC236}">
                <a16:creationId xmlns:a16="http://schemas.microsoft.com/office/drawing/2014/main" id="{6D4B3BF7-2D38-B445-B9B8-36A8B1BF866C}"/>
              </a:ext>
            </a:extLst>
          </p:cNvPr>
          <p:cNvSpPr>
            <a:spLocks noGrp="1"/>
          </p:cNvSpPr>
          <p:nvPr>
            <p:ph type="title"/>
          </p:nvPr>
        </p:nvSpPr>
        <p:spPr/>
        <p:txBody>
          <a:bodyPr>
            <a:normAutofit/>
          </a:bodyPr>
          <a:lstStyle/>
          <a:p>
            <a:r>
              <a:rPr lang="en-US" dirty="0"/>
              <a:t> 5.10 Case studies in environmental management</a:t>
            </a:r>
          </a:p>
        </p:txBody>
      </p:sp>
      <p:sp>
        <p:nvSpPr>
          <p:cNvPr id="13" name="Date Placeholder 3">
            <a:extLst>
              <a:ext uri="{FF2B5EF4-FFF2-40B4-BE49-F238E27FC236}">
                <a16:creationId xmlns:a16="http://schemas.microsoft.com/office/drawing/2014/main" id="{568172C5-8D68-014C-AF91-AD22D94FC422}"/>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581589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p:txBody>
          <a:bodyPr>
            <a:normAutofit/>
          </a:bodyPr>
          <a:lstStyle/>
          <a:p>
            <a:pPr>
              <a:lnSpc>
                <a:spcPct val="100000"/>
              </a:lnSpc>
            </a:pPr>
            <a:r>
              <a:rPr lang="en-US" dirty="0"/>
              <a:t>The Mesoamerican Reef in South America is an incredibly biodiverse ecosystem and is a huge source of revenue in terms of commercial fishing and tourism. </a:t>
            </a:r>
          </a:p>
          <a:p>
            <a:pPr>
              <a:lnSpc>
                <a:spcPct val="100000"/>
              </a:lnSpc>
            </a:pPr>
            <a:r>
              <a:rPr lang="en-US" b="1" dirty="0"/>
              <a:t>Environmental change: local causes: </a:t>
            </a:r>
            <a:r>
              <a:rPr lang="en-US" dirty="0"/>
              <a:t>due to its topography, it is particularly susceptible to pollution flowing down from areas further inland, which has detrimental effects on the delicate ecosystem</a:t>
            </a:r>
          </a:p>
          <a:p>
            <a:pPr lvl="1">
              <a:lnSpc>
                <a:spcPct val="100000"/>
              </a:lnSpc>
            </a:pPr>
            <a:r>
              <a:rPr lang="en-US" dirty="0"/>
              <a:t>Specifically the influx of pollution such as raw sewage and agricultural run off can lead to overgrowth of macroalgae which compete with coral</a:t>
            </a:r>
          </a:p>
          <a:p>
            <a:pPr>
              <a:lnSpc>
                <a:spcPct val="100000"/>
              </a:lnSpc>
            </a:pPr>
            <a:r>
              <a:rPr lang="en-US" b="1" dirty="0"/>
              <a:t>Environmental change: climate change: </a:t>
            </a:r>
            <a:r>
              <a:rPr lang="en-US" dirty="0"/>
              <a:t>expected to negatively impact the reef, including coral bleaching, impaired coral growth and increased coastal erosion</a:t>
            </a:r>
          </a:p>
          <a:p>
            <a:endParaRPr lang="en-US" sz="2200" dirty="0"/>
          </a:p>
        </p:txBody>
      </p:sp>
      <p:sp>
        <p:nvSpPr>
          <p:cNvPr id="2" name="Title 1">
            <a:extLst>
              <a:ext uri="{FF2B5EF4-FFF2-40B4-BE49-F238E27FC236}">
                <a16:creationId xmlns:a16="http://schemas.microsoft.com/office/drawing/2014/main" id="{5EE5E4D9-195B-BE4C-958B-CCDFAF44EEF1}"/>
              </a:ext>
            </a:extLst>
          </p:cNvPr>
          <p:cNvSpPr>
            <a:spLocks noGrp="1"/>
          </p:cNvSpPr>
          <p:nvPr>
            <p:ph type="title"/>
          </p:nvPr>
        </p:nvSpPr>
        <p:spPr/>
        <p:txBody>
          <a:bodyPr>
            <a:noAutofit/>
          </a:bodyPr>
          <a:lstStyle/>
          <a:p>
            <a:r>
              <a:rPr lang="en-US" dirty="0"/>
              <a:t> 5.10 Case studies in environmental management</a:t>
            </a:r>
          </a:p>
        </p:txBody>
      </p:sp>
      <p:sp>
        <p:nvSpPr>
          <p:cNvPr id="12" name="Text Placeholder 11">
            <a:extLst>
              <a:ext uri="{FF2B5EF4-FFF2-40B4-BE49-F238E27FC236}">
                <a16:creationId xmlns:a16="http://schemas.microsoft.com/office/drawing/2014/main" id="{16A88341-D427-3A40-BCE1-090AC2002BD5}"/>
              </a:ext>
            </a:extLst>
          </p:cNvPr>
          <p:cNvSpPr>
            <a:spLocks noGrp="1"/>
          </p:cNvSpPr>
          <p:nvPr>
            <p:ph type="body" sz="quarter" idx="14"/>
          </p:nvPr>
        </p:nvSpPr>
        <p:spPr/>
        <p:txBody>
          <a:bodyPr/>
          <a:lstStyle/>
          <a:p>
            <a:r>
              <a:rPr lang="en-AU" dirty="0"/>
              <a:t>Case study 5.4: Monitoring and managing the Mesoamerican Reef </a:t>
            </a:r>
          </a:p>
          <a:p>
            <a:endParaRPr lang="en-US"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26</a:t>
            </a:fld>
            <a:endParaRPr lang="en-AU" dirty="0"/>
          </a:p>
        </p:txBody>
      </p:sp>
      <p:sp>
        <p:nvSpPr>
          <p:cNvPr id="5" name="TextBox 4">
            <a:extLst>
              <a:ext uri="{FF2B5EF4-FFF2-40B4-BE49-F238E27FC236}">
                <a16:creationId xmlns:a16="http://schemas.microsoft.com/office/drawing/2014/main" id="{95B8C034-BCF3-7A45-BD7D-0FAADD7E9ED6}"/>
              </a:ext>
            </a:extLst>
          </p:cNvPr>
          <p:cNvSpPr txBox="1"/>
          <p:nvPr/>
        </p:nvSpPr>
        <p:spPr>
          <a:xfrm>
            <a:off x="6884276" y="1450428"/>
            <a:ext cx="184731" cy="369332"/>
          </a:xfrm>
          <a:prstGeom prst="rect">
            <a:avLst/>
          </a:prstGeom>
          <a:noFill/>
        </p:spPr>
        <p:txBody>
          <a:bodyPr wrap="none" rtlCol="0">
            <a:spAutoFit/>
          </a:bodyPr>
          <a:lstStyle/>
          <a:p>
            <a:endParaRPr lang="en-US" dirty="0"/>
          </a:p>
        </p:txBody>
      </p:sp>
      <p:sp>
        <p:nvSpPr>
          <p:cNvPr id="13" name="Date Placeholder 3">
            <a:extLst>
              <a:ext uri="{FF2B5EF4-FFF2-40B4-BE49-F238E27FC236}">
                <a16:creationId xmlns:a16="http://schemas.microsoft.com/office/drawing/2014/main" id="{120557C2-61E7-8B46-8997-8B6BF9A7E105}"/>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173116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249301"/>
          </a:xfrm>
        </p:spPr>
        <p:txBody>
          <a:bodyPr>
            <a:normAutofit/>
          </a:bodyPr>
          <a:lstStyle/>
          <a:p>
            <a:pPr>
              <a:lnSpc>
                <a:spcPct val="100000"/>
              </a:lnSpc>
            </a:pPr>
            <a:r>
              <a:rPr lang="en-US" b="1" dirty="0"/>
              <a:t>Coastal Management Trust: insuring the reef: </a:t>
            </a:r>
            <a:r>
              <a:rPr lang="en-US" dirty="0"/>
              <a:t>the Coastal Management Trust scheme was established in 2018 to protect the reef</a:t>
            </a:r>
          </a:p>
          <a:p>
            <a:pPr lvl="1">
              <a:lnSpc>
                <a:spcPct val="100000"/>
              </a:lnSpc>
            </a:pPr>
            <a:r>
              <a:rPr lang="en-US" dirty="0"/>
              <a:t>An insurance policy that receives money from the tourism industry and uses it to finance ongoing maintenance of the reef</a:t>
            </a:r>
          </a:p>
          <a:p>
            <a:pPr>
              <a:lnSpc>
                <a:spcPct val="100000"/>
              </a:lnSpc>
            </a:pPr>
            <a:r>
              <a:rPr lang="en-US" b="1" dirty="0"/>
              <a:t>Healthy Reefs Initiative: assessing and monitoring the reef:</a:t>
            </a:r>
            <a:r>
              <a:rPr lang="en-US" dirty="0"/>
              <a:t> a collaboration of 48 non-government </a:t>
            </a:r>
            <a:r>
              <a:rPr lang="en-US" dirty="0" err="1"/>
              <a:t>organisations</a:t>
            </a:r>
            <a:r>
              <a:rPr lang="en-US" dirty="0"/>
              <a:t> that monitor and evaluate the health of the reef based on a criteria</a:t>
            </a:r>
          </a:p>
          <a:p>
            <a:pPr lvl="1">
              <a:lnSpc>
                <a:spcPct val="100000"/>
              </a:lnSpc>
            </a:pPr>
            <a:r>
              <a:rPr lang="en-US" dirty="0"/>
              <a:t>These criteria combine to give each region a score out of five, which is known as the Reef Health Index (RHI)</a:t>
            </a:r>
          </a:p>
          <a:p>
            <a:pPr lvl="1">
              <a:lnSpc>
                <a:spcPct val="100000"/>
              </a:lnSpc>
            </a:pPr>
            <a:r>
              <a:rPr lang="en-US" dirty="0"/>
              <a:t>Between 2006 and 2016, the overall RHI has increased from 2.3 to 2.8</a:t>
            </a:r>
          </a:p>
          <a:p>
            <a:endParaRPr lang="en-US" sz="2200" dirty="0"/>
          </a:p>
        </p:txBody>
      </p:sp>
      <p:sp>
        <p:nvSpPr>
          <p:cNvPr id="2" name="Title 1">
            <a:extLst>
              <a:ext uri="{FF2B5EF4-FFF2-40B4-BE49-F238E27FC236}">
                <a16:creationId xmlns:a16="http://schemas.microsoft.com/office/drawing/2014/main" id="{5EE5E4D9-195B-BE4C-958B-CCDFAF44EEF1}"/>
              </a:ext>
            </a:extLst>
          </p:cNvPr>
          <p:cNvSpPr>
            <a:spLocks noGrp="1"/>
          </p:cNvSpPr>
          <p:nvPr>
            <p:ph type="title"/>
          </p:nvPr>
        </p:nvSpPr>
        <p:spPr/>
        <p:txBody>
          <a:bodyPr>
            <a:noAutofit/>
          </a:bodyPr>
          <a:lstStyle/>
          <a:p>
            <a:r>
              <a:rPr lang="en-US" dirty="0"/>
              <a:t> 5.10 Case studies in environmental management</a:t>
            </a:r>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27</a:t>
            </a:fld>
            <a:endParaRPr lang="en-AU" dirty="0"/>
          </a:p>
        </p:txBody>
      </p:sp>
      <p:sp>
        <p:nvSpPr>
          <p:cNvPr id="5" name="TextBox 4">
            <a:extLst>
              <a:ext uri="{FF2B5EF4-FFF2-40B4-BE49-F238E27FC236}">
                <a16:creationId xmlns:a16="http://schemas.microsoft.com/office/drawing/2014/main" id="{95B8C034-BCF3-7A45-BD7D-0FAADD7E9ED6}"/>
              </a:ext>
            </a:extLst>
          </p:cNvPr>
          <p:cNvSpPr txBox="1"/>
          <p:nvPr/>
        </p:nvSpPr>
        <p:spPr>
          <a:xfrm>
            <a:off x="6884276" y="1450428"/>
            <a:ext cx="184731" cy="369332"/>
          </a:xfrm>
          <a:prstGeom prst="rect">
            <a:avLst/>
          </a:prstGeom>
          <a:noFill/>
        </p:spPr>
        <p:txBody>
          <a:bodyPr wrap="none" rtlCol="0">
            <a:spAutoFit/>
          </a:bodyPr>
          <a:lstStyle/>
          <a:p>
            <a:endParaRPr lang="en-US" dirty="0"/>
          </a:p>
        </p:txBody>
      </p:sp>
      <p:sp>
        <p:nvSpPr>
          <p:cNvPr id="13" name="Date Placeholder 3">
            <a:extLst>
              <a:ext uri="{FF2B5EF4-FFF2-40B4-BE49-F238E27FC236}">
                <a16:creationId xmlns:a16="http://schemas.microsoft.com/office/drawing/2014/main" id="{120557C2-61E7-8B46-8997-8B6BF9A7E105}"/>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2435953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p:txBody>
          <a:bodyPr>
            <a:normAutofit/>
          </a:bodyPr>
          <a:lstStyle/>
          <a:p>
            <a:pPr>
              <a:lnSpc>
                <a:spcPct val="100000"/>
              </a:lnSpc>
            </a:pPr>
            <a:r>
              <a:rPr lang="en-US" dirty="0"/>
              <a:t>Desertification is one of the most significant environmental challenges facing China</a:t>
            </a:r>
          </a:p>
          <a:p>
            <a:pPr lvl="1">
              <a:lnSpc>
                <a:spcPct val="100000"/>
              </a:lnSpc>
            </a:pPr>
            <a:r>
              <a:rPr lang="en-US" dirty="0"/>
              <a:t>This is a type of land degradation in which drylands become drier until they are no longer arable (suitable for growing crops)</a:t>
            </a:r>
          </a:p>
          <a:p>
            <a:pPr lvl="1">
              <a:lnSpc>
                <a:spcPct val="100000"/>
              </a:lnSpc>
            </a:pPr>
            <a:r>
              <a:rPr lang="en-US" dirty="0"/>
              <a:t>More than a quarter of China’s land has been affected (affecting 400 million people), mainly in the north and north-western regions </a:t>
            </a:r>
          </a:p>
          <a:p>
            <a:pPr>
              <a:lnSpc>
                <a:spcPct val="100000"/>
              </a:lnSpc>
            </a:pPr>
            <a:r>
              <a:rPr lang="en-US" b="1" dirty="0"/>
              <a:t>Causes of desertification in China: </a:t>
            </a:r>
            <a:r>
              <a:rPr lang="en-US" dirty="0"/>
              <a:t>widespread deforestation in the 20</a:t>
            </a:r>
            <a:r>
              <a:rPr lang="en-US" baseline="30000" dirty="0"/>
              <a:t>th</a:t>
            </a:r>
            <a:r>
              <a:rPr lang="en-US" dirty="0"/>
              <a:t> century, huge population growth since 1960 (currently over 1.4 billion people), unsustainable land management practices and overall climate change</a:t>
            </a:r>
          </a:p>
          <a:p>
            <a:pPr>
              <a:lnSpc>
                <a:spcPct val="100000"/>
              </a:lnSpc>
            </a:pPr>
            <a:r>
              <a:rPr lang="en-US" b="1" dirty="0"/>
              <a:t>The impacts of environmental change in China:</a:t>
            </a:r>
            <a:r>
              <a:rPr lang="en-US" dirty="0"/>
              <a:t> dust storms and air pollution leading to health risks</a:t>
            </a:r>
          </a:p>
        </p:txBody>
      </p:sp>
      <p:sp>
        <p:nvSpPr>
          <p:cNvPr id="10" name="Title 9">
            <a:extLst>
              <a:ext uri="{FF2B5EF4-FFF2-40B4-BE49-F238E27FC236}">
                <a16:creationId xmlns:a16="http://schemas.microsoft.com/office/drawing/2014/main" id="{97EF0B52-3633-B947-B993-94AE669EFC98}"/>
              </a:ext>
            </a:extLst>
          </p:cNvPr>
          <p:cNvSpPr>
            <a:spLocks noGrp="1"/>
          </p:cNvSpPr>
          <p:nvPr>
            <p:ph type="title"/>
          </p:nvPr>
        </p:nvSpPr>
        <p:spPr/>
        <p:txBody>
          <a:bodyPr/>
          <a:lstStyle/>
          <a:p>
            <a:r>
              <a:rPr lang="en-US" dirty="0"/>
              <a:t> 5.10 Case studies in environmental management</a:t>
            </a:r>
          </a:p>
        </p:txBody>
      </p:sp>
      <p:sp>
        <p:nvSpPr>
          <p:cNvPr id="11" name="Text Placeholder 10">
            <a:extLst>
              <a:ext uri="{FF2B5EF4-FFF2-40B4-BE49-F238E27FC236}">
                <a16:creationId xmlns:a16="http://schemas.microsoft.com/office/drawing/2014/main" id="{027089D7-1B25-4043-BC20-C6AA2E076EDA}"/>
              </a:ext>
            </a:extLst>
          </p:cNvPr>
          <p:cNvSpPr>
            <a:spLocks noGrp="1"/>
          </p:cNvSpPr>
          <p:nvPr>
            <p:ph type="body" sz="quarter" idx="14"/>
          </p:nvPr>
        </p:nvSpPr>
        <p:spPr/>
        <p:txBody>
          <a:bodyPr/>
          <a:lstStyle/>
          <a:p>
            <a:r>
              <a:rPr lang="en-AU" dirty="0"/>
              <a:t>Case study 5.5: Battling land degradation in northern China. </a:t>
            </a:r>
          </a:p>
          <a:p>
            <a:endParaRPr lang="en-US" dirty="0"/>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28</a:t>
            </a:fld>
            <a:endParaRPr lang="en-AU" dirty="0"/>
          </a:p>
        </p:txBody>
      </p:sp>
      <p:sp>
        <p:nvSpPr>
          <p:cNvPr id="5" name="TextBox 4">
            <a:extLst>
              <a:ext uri="{FF2B5EF4-FFF2-40B4-BE49-F238E27FC236}">
                <a16:creationId xmlns:a16="http://schemas.microsoft.com/office/drawing/2014/main" id="{95B8C034-BCF3-7A45-BD7D-0FAADD7E9ED6}"/>
              </a:ext>
            </a:extLst>
          </p:cNvPr>
          <p:cNvSpPr txBox="1"/>
          <p:nvPr/>
        </p:nvSpPr>
        <p:spPr>
          <a:xfrm>
            <a:off x="6884276" y="1450428"/>
            <a:ext cx="184731" cy="369332"/>
          </a:xfrm>
          <a:prstGeom prst="rect">
            <a:avLst/>
          </a:prstGeom>
          <a:noFill/>
        </p:spPr>
        <p:txBody>
          <a:bodyPr wrap="none" rtlCol="0">
            <a:spAutoFit/>
          </a:bodyPr>
          <a:lstStyle/>
          <a:p>
            <a:endParaRPr lang="en-US" dirty="0"/>
          </a:p>
        </p:txBody>
      </p:sp>
      <p:sp>
        <p:nvSpPr>
          <p:cNvPr id="12" name="Date Placeholder 3">
            <a:extLst>
              <a:ext uri="{FF2B5EF4-FFF2-40B4-BE49-F238E27FC236}">
                <a16:creationId xmlns:a16="http://schemas.microsoft.com/office/drawing/2014/main" id="{2FD400B2-D0D9-EB41-9446-9687F31E9CAA}"/>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3709027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249301"/>
          </a:xfrm>
        </p:spPr>
        <p:txBody>
          <a:bodyPr>
            <a:noAutofit/>
          </a:bodyPr>
          <a:lstStyle/>
          <a:p>
            <a:pPr>
              <a:lnSpc>
                <a:spcPct val="100000"/>
              </a:lnSpc>
            </a:pPr>
            <a:r>
              <a:rPr lang="en-US" b="1" dirty="0"/>
              <a:t>One woman vs desertification: a local response: </a:t>
            </a:r>
            <a:r>
              <a:rPr lang="en-US" dirty="0"/>
              <a:t>Yin Yuzhen started planting trees in 1985 in order to turn the desert sands in her village in Inner Mongolia into a forest</a:t>
            </a:r>
          </a:p>
          <a:p>
            <a:pPr lvl="1">
              <a:lnSpc>
                <a:spcPct val="100000"/>
              </a:lnSpc>
            </a:pPr>
            <a:r>
              <a:rPr lang="en-US" dirty="0"/>
              <a:t>Yuzhen’s forest has created a windbreak, protecting her village from sandstorms and has halted desertification</a:t>
            </a:r>
          </a:p>
          <a:p>
            <a:pPr lvl="1">
              <a:lnSpc>
                <a:spcPct val="100000"/>
              </a:lnSpc>
            </a:pPr>
            <a:r>
              <a:rPr lang="en-US" dirty="0"/>
              <a:t>The forest also now houses 100 species of trees and shrubs, and hosts a diverse population of animals, which has led to economic prosperity for her village</a:t>
            </a:r>
          </a:p>
          <a:p>
            <a:pPr>
              <a:lnSpc>
                <a:spcPct val="100000"/>
              </a:lnSpc>
            </a:pPr>
            <a:r>
              <a:rPr lang="en-US" b="1" dirty="0"/>
              <a:t>The Great Green Wall: a national response: </a:t>
            </a:r>
            <a:r>
              <a:rPr lang="en-US" dirty="0"/>
              <a:t>since 1978 China has been planting billions of trees in a large-scale afforestation project</a:t>
            </a:r>
          </a:p>
          <a:p>
            <a:pPr lvl="1">
              <a:lnSpc>
                <a:spcPct val="100000"/>
              </a:lnSpc>
            </a:pPr>
            <a:r>
              <a:rPr lang="en-US" dirty="0"/>
              <a:t>Potential to increase the world’s forest cover by 10 per cent</a:t>
            </a:r>
          </a:p>
          <a:p>
            <a:pPr lvl="1">
              <a:lnSpc>
                <a:spcPct val="100000"/>
              </a:lnSpc>
            </a:pPr>
            <a:r>
              <a:rPr lang="en-US" dirty="0"/>
              <a:t>Success is currently mixed – although tree cover has increased, the amount of water required by young trees is a strain on the water supply, in some cases contributing to desertification</a:t>
            </a:r>
          </a:p>
          <a:p>
            <a:pPr lvl="1">
              <a:lnSpc>
                <a:spcPct val="100000"/>
              </a:lnSpc>
            </a:pPr>
            <a:endParaRPr lang="en-US" dirty="0"/>
          </a:p>
          <a:p>
            <a:pPr>
              <a:lnSpc>
                <a:spcPct val="100000"/>
              </a:lnSpc>
            </a:pPr>
            <a:endParaRPr lang="en-US" dirty="0"/>
          </a:p>
        </p:txBody>
      </p:sp>
      <p:sp>
        <p:nvSpPr>
          <p:cNvPr id="10" name="Title 9">
            <a:extLst>
              <a:ext uri="{FF2B5EF4-FFF2-40B4-BE49-F238E27FC236}">
                <a16:creationId xmlns:a16="http://schemas.microsoft.com/office/drawing/2014/main" id="{97EF0B52-3633-B947-B993-94AE669EFC98}"/>
              </a:ext>
            </a:extLst>
          </p:cNvPr>
          <p:cNvSpPr>
            <a:spLocks noGrp="1"/>
          </p:cNvSpPr>
          <p:nvPr>
            <p:ph type="title"/>
          </p:nvPr>
        </p:nvSpPr>
        <p:spPr/>
        <p:txBody>
          <a:bodyPr/>
          <a:lstStyle/>
          <a:p>
            <a:r>
              <a:rPr lang="en-US" dirty="0"/>
              <a:t> 5.10 Case studies in environmental management</a:t>
            </a:r>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29</a:t>
            </a:fld>
            <a:endParaRPr lang="en-AU" dirty="0"/>
          </a:p>
        </p:txBody>
      </p:sp>
      <p:sp>
        <p:nvSpPr>
          <p:cNvPr id="5" name="TextBox 4">
            <a:extLst>
              <a:ext uri="{FF2B5EF4-FFF2-40B4-BE49-F238E27FC236}">
                <a16:creationId xmlns:a16="http://schemas.microsoft.com/office/drawing/2014/main" id="{95B8C034-BCF3-7A45-BD7D-0FAADD7E9ED6}"/>
              </a:ext>
            </a:extLst>
          </p:cNvPr>
          <p:cNvSpPr txBox="1"/>
          <p:nvPr/>
        </p:nvSpPr>
        <p:spPr>
          <a:xfrm>
            <a:off x="6884276" y="1450428"/>
            <a:ext cx="184731" cy="369332"/>
          </a:xfrm>
          <a:prstGeom prst="rect">
            <a:avLst/>
          </a:prstGeom>
          <a:noFill/>
        </p:spPr>
        <p:txBody>
          <a:bodyPr wrap="none" rtlCol="0">
            <a:spAutoFit/>
          </a:bodyPr>
          <a:lstStyle/>
          <a:p>
            <a:endParaRPr lang="en-US" dirty="0"/>
          </a:p>
        </p:txBody>
      </p:sp>
      <p:sp>
        <p:nvSpPr>
          <p:cNvPr id="12" name="Date Placeholder 3">
            <a:extLst>
              <a:ext uri="{FF2B5EF4-FFF2-40B4-BE49-F238E27FC236}">
                <a16:creationId xmlns:a16="http://schemas.microsoft.com/office/drawing/2014/main" id="{2FD400B2-D0D9-EB41-9446-9687F31E9CAA}"/>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211378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38200" y="2029339"/>
            <a:ext cx="10515600" cy="4249301"/>
          </a:xfrm>
        </p:spPr>
        <p:txBody>
          <a:bodyPr>
            <a:normAutofit/>
          </a:bodyPr>
          <a:lstStyle/>
          <a:p>
            <a:pPr>
              <a:lnSpc>
                <a:spcPct val="100000"/>
              </a:lnSpc>
            </a:pPr>
            <a:r>
              <a:rPr lang="en-AU" b="1" dirty="0"/>
              <a:t>What is an ecosystem?: </a:t>
            </a:r>
            <a:r>
              <a:rPr lang="en-AU" dirty="0"/>
              <a:t>a community of living organisms that interact with the non-living components within an environment</a:t>
            </a:r>
          </a:p>
          <a:p>
            <a:pPr lvl="1">
              <a:lnSpc>
                <a:spcPct val="100000"/>
              </a:lnSpc>
            </a:pPr>
            <a:r>
              <a:rPr lang="en-AU" dirty="0"/>
              <a:t>Elements are interconnected via processes such as nutrient cycles and energy transfers (e.g. the carbon cycle)</a:t>
            </a:r>
          </a:p>
          <a:p>
            <a:pPr>
              <a:lnSpc>
                <a:spcPct val="100000"/>
              </a:lnSpc>
            </a:pPr>
            <a:r>
              <a:rPr lang="en-AU" b="1" dirty="0"/>
              <a:t>What is biodiversity?: </a:t>
            </a:r>
            <a:r>
              <a:rPr lang="en-AU" dirty="0"/>
              <a:t>the variety of living things within an environment </a:t>
            </a:r>
          </a:p>
          <a:p>
            <a:pPr lvl="1">
              <a:lnSpc>
                <a:spcPct val="100000"/>
              </a:lnSpc>
            </a:pPr>
            <a:r>
              <a:rPr lang="en-AU" dirty="0"/>
              <a:t>An important measure of environmental health </a:t>
            </a:r>
          </a:p>
          <a:p>
            <a:pPr lvl="1">
              <a:lnSpc>
                <a:spcPct val="100000"/>
              </a:lnSpc>
            </a:pPr>
            <a:r>
              <a:rPr lang="en-AU" dirty="0"/>
              <a:t>Degradation: the reduction in biodiversity consequent to environmental modification or damage </a:t>
            </a:r>
          </a:p>
          <a:p>
            <a:pPr>
              <a:lnSpc>
                <a:spcPct val="120000"/>
              </a:lnSpc>
            </a:pPr>
            <a:endParaRPr lang="en-AU" sz="2800" dirty="0"/>
          </a:p>
          <a:p>
            <a:pPr marL="457200" lvl="1" indent="0">
              <a:lnSpc>
                <a:spcPct val="120000"/>
              </a:lnSpc>
              <a:buNone/>
            </a:pPr>
            <a:endParaRPr lang="en-AU" dirty="0"/>
          </a:p>
        </p:txBody>
      </p:sp>
      <p:sp>
        <p:nvSpPr>
          <p:cNvPr id="2" name="Title 1"/>
          <p:cNvSpPr>
            <a:spLocks noGrp="1"/>
          </p:cNvSpPr>
          <p:nvPr>
            <p:ph type="title"/>
          </p:nvPr>
        </p:nvSpPr>
        <p:spPr/>
        <p:txBody>
          <a:bodyPr>
            <a:normAutofit/>
          </a:bodyPr>
          <a:lstStyle/>
          <a:p>
            <a:pPr algn="l"/>
            <a:r>
              <a:rPr lang="en-AU" dirty="0"/>
              <a:t>5.3 Environments</a:t>
            </a:r>
            <a:endParaRPr lang="en-AU" b="0" dirty="0">
              <a:solidFill>
                <a:schemeClr val="accent2"/>
              </a:solidFill>
            </a:endParaRPr>
          </a:p>
        </p:txBody>
      </p:sp>
      <p:sp>
        <p:nvSpPr>
          <p:cNvPr id="5" name="Slide Number Placeholder 4"/>
          <p:cNvSpPr>
            <a:spLocks noGrp="1"/>
          </p:cNvSpPr>
          <p:nvPr>
            <p:ph type="sldNum" sz="quarter" idx="12"/>
          </p:nvPr>
        </p:nvSpPr>
        <p:spPr/>
        <p:txBody>
          <a:bodyPr/>
          <a:lstStyle/>
          <a:p>
            <a:fld id="{F4CE0935-6086-4AE7-8197-45D0411EE3F3}" type="slidenum">
              <a:rPr lang="en-AU" smtClean="0"/>
              <a:t>3</a:t>
            </a:fld>
            <a:endParaRPr lang="en-AU" dirty="0"/>
          </a:p>
        </p:txBody>
      </p:sp>
      <p:sp>
        <p:nvSpPr>
          <p:cNvPr id="9" name="Date Placeholder 3">
            <a:extLst>
              <a:ext uri="{FF2B5EF4-FFF2-40B4-BE49-F238E27FC236}">
                <a16:creationId xmlns:a16="http://schemas.microsoft.com/office/drawing/2014/main" id="{5A5C4B32-D998-084A-8084-20FEDC517258}"/>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839952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D2516-8233-4B96-BAD9-48CCEC6B4A47}"/>
              </a:ext>
            </a:extLst>
          </p:cNvPr>
          <p:cNvSpPr>
            <a:spLocks noGrp="1"/>
          </p:cNvSpPr>
          <p:nvPr>
            <p:ph sz="quarter" idx="13"/>
          </p:nvPr>
        </p:nvSpPr>
        <p:spPr>
          <a:xfrm>
            <a:off x="838200" y="2029340"/>
            <a:ext cx="4985084" cy="4288156"/>
          </a:xfrm>
        </p:spPr>
        <p:txBody>
          <a:bodyPr>
            <a:noAutofit/>
          </a:bodyPr>
          <a:lstStyle/>
          <a:p>
            <a:r>
              <a:rPr lang="en-AU" dirty="0"/>
              <a:t>Humans have great power and we can choose to act</a:t>
            </a:r>
          </a:p>
          <a:p>
            <a:pPr lvl="1"/>
            <a:r>
              <a:rPr lang="en-AU" dirty="0"/>
              <a:t>Important to learn about examples of change and responses to manage the impacts of environmental change</a:t>
            </a:r>
          </a:p>
          <a:p>
            <a:pPr lvl="1"/>
            <a:r>
              <a:rPr lang="en-AU" dirty="0"/>
              <a:t>Understand we have the power to change both our behaviour and thinking to protect what remains of our planet’s fragile ecosystems</a:t>
            </a:r>
          </a:p>
        </p:txBody>
      </p:sp>
      <p:sp>
        <p:nvSpPr>
          <p:cNvPr id="3" name="Title 2">
            <a:extLst>
              <a:ext uri="{FF2B5EF4-FFF2-40B4-BE49-F238E27FC236}">
                <a16:creationId xmlns:a16="http://schemas.microsoft.com/office/drawing/2014/main" id="{268C5296-BFFD-402F-B682-FBE76F9CF04C}"/>
              </a:ext>
            </a:extLst>
          </p:cNvPr>
          <p:cNvSpPr>
            <a:spLocks noGrp="1"/>
          </p:cNvSpPr>
          <p:nvPr>
            <p:ph type="title"/>
          </p:nvPr>
        </p:nvSpPr>
        <p:spPr/>
        <p:txBody>
          <a:bodyPr/>
          <a:lstStyle/>
          <a:p>
            <a:r>
              <a:rPr lang="en-AU" dirty="0"/>
              <a:t>5.11 Conclusion: why does it matter? </a:t>
            </a:r>
          </a:p>
        </p:txBody>
      </p:sp>
      <p:sp>
        <p:nvSpPr>
          <p:cNvPr id="4" name="Date Placeholder 3">
            <a:extLst>
              <a:ext uri="{FF2B5EF4-FFF2-40B4-BE49-F238E27FC236}">
                <a16:creationId xmlns:a16="http://schemas.microsoft.com/office/drawing/2014/main" id="{2B6D4F93-B64A-4EC9-8E78-2FCE08B9A9D1}"/>
              </a:ext>
            </a:extLst>
          </p:cNvPr>
          <p:cNvSpPr>
            <a:spLocks noGrp="1"/>
          </p:cNvSpPr>
          <p:nvPr>
            <p:ph type="dt" sz="half" idx="10"/>
          </p:nvPr>
        </p:nvSpPr>
        <p:spPr/>
        <p:txBody>
          <a:bodyPr/>
          <a:lstStyle/>
          <a:p>
            <a:r>
              <a:rPr lang="en-US" dirty="0"/>
              <a:t>© Cambridge University Press 2022</a:t>
            </a:r>
            <a:endParaRPr lang="en-AU" dirty="0"/>
          </a:p>
        </p:txBody>
      </p:sp>
      <p:sp>
        <p:nvSpPr>
          <p:cNvPr id="9" name="Text Placeholder 8">
            <a:extLst>
              <a:ext uri="{FF2B5EF4-FFF2-40B4-BE49-F238E27FC236}">
                <a16:creationId xmlns:a16="http://schemas.microsoft.com/office/drawing/2014/main" id="{8717A6A4-345D-48DA-9FC4-9D0C0159BA87}"/>
              </a:ext>
            </a:extLst>
          </p:cNvPr>
          <p:cNvSpPr>
            <a:spLocks noGrp="1"/>
          </p:cNvSpPr>
          <p:nvPr>
            <p:ph type="body" sz="quarter" idx="16"/>
          </p:nvPr>
        </p:nvSpPr>
        <p:spPr>
          <a:xfrm>
            <a:off x="6096000" y="5844163"/>
            <a:ext cx="5257800" cy="365125"/>
          </a:xfrm>
        </p:spPr>
        <p:txBody>
          <a:bodyPr/>
          <a:lstStyle/>
          <a:p>
            <a:r>
              <a:rPr lang="en-AU" dirty="0"/>
              <a:t>Bushfires are a natural process but ferocious fires can lead </a:t>
            </a:r>
            <a:br>
              <a:rPr lang="en-AU" dirty="0"/>
            </a:br>
            <a:r>
              <a:rPr lang="en-AU" dirty="0"/>
              <a:t>to both short- and long-term ecological impact </a:t>
            </a:r>
            <a:endParaRPr lang="en-AU" dirty="0">
              <a:effectLst/>
            </a:endParaRPr>
          </a:p>
        </p:txBody>
      </p:sp>
      <p:sp>
        <p:nvSpPr>
          <p:cNvPr id="6" name="Slide Number Placeholder 5">
            <a:extLst>
              <a:ext uri="{FF2B5EF4-FFF2-40B4-BE49-F238E27FC236}">
                <a16:creationId xmlns:a16="http://schemas.microsoft.com/office/drawing/2014/main" id="{91656F87-6312-4563-BDCA-B93EEB330A61}"/>
              </a:ext>
            </a:extLst>
          </p:cNvPr>
          <p:cNvSpPr>
            <a:spLocks noGrp="1"/>
          </p:cNvSpPr>
          <p:nvPr>
            <p:ph type="sldNum" sz="quarter" idx="12"/>
          </p:nvPr>
        </p:nvSpPr>
        <p:spPr/>
        <p:txBody>
          <a:bodyPr/>
          <a:lstStyle/>
          <a:p>
            <a:fld id="{2A9FC04F-1492-4AE1-9F5E-8074E380EC6F}" type="slidenum">
              <a:rPr lang="en-AU" smtClean="0"/>
              <a:t>30</a:t>
            </a:fld>
            <a:endParaRPr lang="en-AU"/>
          </a:p>
        </p:txBody>
      </p:sp>
      <p:pic>
        <p:nvPicPr>
          <p:cNvPr id="12" name="Picture 11">
            <a:extLst>
              <a:ext uri="{FF2B5EF4-FFF2-40B4-BE49-F238E27FC236}">
                <a16:creationId xmlns:a16="http://schemas.microsoft.com/office/drawing/2014/main" id="{E7E1D6DA-6356-FA4C-8AC9-92F831BA0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717" y="2130992"/>
            <a:ext cx="4856747" cy="3626152"/>
          </a:xfrm>
          <a:prstGeom prst="rect">
            <a:avLst/>
          </a:prstGeom>
        </p:spPr>
      </p:pic>
    </p:spTree>
    <p:extLst>
      <p:ext uri="{BB962C8B-B14F-4D97-AF65-F5344CB8AC3E}">
        <p14:creationId xmlns:p14="http://schemas.microsoft.com/office/powerpoint/2010/main" val="274302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D2516-8233-4B96-BAD9-48CCEC6B4A47}"/>
              </a:ext>
            </a:extLst>
          </p:cNvPr>
          <p:cNvSpPr>
            <a:spLocks noGrp="1"/>
          </p:cNvSpPr>
          <p:nvPr>
            <p:ph sz="quarter" idx="13"/>
          </p:nvPr>
        </p:nvSpPr>
        <p:spPr>
          <a:xfrm>
            <a:off x="838200" y="2486786"/>
            <a:ext cx="5434263" cy="3830709"/>
          </a:xfrm>
        </p:spPr>
        <p:txBody>
          <a:bodyPr>
            <a:noAutofit/>
          </a:bodyPr>
          <a:lstStyle/>
          <a:p>
            <a:pPr>
              <a:lnSpc>
                <a:spcPct val="100000"/>
              </a:lnSpc>
            </a:pPr>
            <a:r>
              <a:rPr lang="en-AU" dirty="0"/>
              <a:t>Environmental classification is based on geographic characteristics</a:t>
            </a:r>
          </a:p>
          <a:p>
            <a:pPr lvl="1">
              <a:lnSpc>
                <a:spcPct val="100000"/>
              </a:lnSpc>
            </a:pPr>
            <a:r>
              <a:rPr lang="en-AU" dirty="0"/>
              <a:t>Land: climate, elevation, topography, vegetation and soil types </a:t>
            </a:r>
          </a:p>
          <a:p>
            <a:pPr lvl="1">
              <a:lnSpc>
                <a:spcPct val="100000"/>
              </a:lnSpc>
            </a:pPr>
            <a:r>
              <a:rPr lang="en-AU" dirty="0"/>
              <a:t>Marine: water quality and depth </a:t>
            </a:r>
          </a:p>
          <a:p>
            <a:pPr lvl="1">
              <a:lnSpc>
                <a:spcPct val="100000"/>
              </a:lnSpc>
            </a:pPr>
            <a:r>
              <a:rPr lang="en-AU" dirty="0"/>
              <a:t>Human environments: can be measured by other factors such as population density</a:t>
            </a:r>
          </a:p>
        </p:txBody>
      </p:sp>
      <p:sp>
        <p:nvSpPr>
          <p:cNvPr id="3" name="Title 2">
            <a:extLst>
              <a:ext uri="{FF2B5EF4-FFF2-40B4-BE49-F238E27FC236}">
                <a16:creationId xmlns:a16="http://schemas.microsoft.com/office/drawing/2014/main" id="{268C5296-BFFD-402F-B682-FBE76F9CF04C}"/>
              </a:ext>
            </a:extLst>
          </p:cNvPr>
          <p:cNvSpPr>
            <a:spLocks noGrp="1"/>
          </p:cNvSpPr>
          <p:nvPr>
            <p:ph type="title"/>
          </p:nvPr>
        </p:nvSpPr>
        <p:spPr/>
        <p:txBody>
          <a:bodyPr/>
          <a:lstStyle/>
          <a:p>
            <a:r>
              <a:rPr lang="en-AU" dirty="0"/>
              <a:t>5.3 Environments</a:t>
            </a:r>
          </a:p>
        </p:txBody>
      </p:sp>
      <p:sp>
        <p:nvSpPr>
          <p:cNvPr id="4" name="Date Placeholder 3">
            <a:extLst>
              <a:ext uri="{FF2B5EF4-FFF2-40B4-BE49-F238E27FC236}">
                <a16:creationId xmlns:a16="http://schemas.microsoft.com/office/drawing/2014/main" id="{2B6D4F93-B64A-4EC9-8E78-2FCE08B9A9D1}"/>
              </a:ext>
            </a:extLst>
          </p:cNvPr>
          <p:cNvSpPr>
            <a:spLocks noGrp="1"/>
          </p:cNvSpPr>
          <p:nvPr>
            <p:ph type="dt" sz="half" idx="10"/>
          </p:nvPr>
        </p:nvSpPr>
        <p:spPr/>
        <p:txBody>
          <a:bodyPr/>
          <a:lstStyle/>
          <a:p>
            <a:r>
              <a:rPr lang="en-US" dirty="0"/>
              <a:t>© Cambridge University Press 2022</a:t>
            </a:r>
            <a:endParaRPr lang="en-AU" dirty="0"/>
          </a:p>
        </p:txBody>
      </p:sp>
      <p:sp>
        <p:nvSpPr>
          <p:cNvPr id="5" name="Text Placeholder 4">
            <a:extLst>
              <a:ext uri="{FF2B5EF4-FFF2-40B4-BE49-F238E27FC236}">
                <a16:creationId xmlns:a16="http://schemas.microsoft.com/office/drawing/2014/main" id="{518871D4-E7E7-468D-9198-FE5E3C551351}"/>
              </a:ext>
            </a:extLst>
          </p:cNvPr>
          <p:cNvSpPr>
            <a:spLocks noGrp="1"/>
          </p:cNvSpPr>
          <p:nvPr>
            <p:ph type="body" sz="quarter" idx="14"/>
          </p:nvPr>
        </p:nvSpPr>
        <p:spPr/>
        <p:txBody>
          <a:bodyPr/>
          <a:lstStyle/>
          <a:p>
            <a:r>
              <a:rPr lang="en-AU" dirty="0"/>
              <a:t>How are environments classified? </a:t>
            </a:r>
          </a:p>
        </p:txBody>
      </p:sp>
      <p:sp>
        <p:nvSpPr>
          <p:cNvPr id="9" name="Text Placeholder 8">
            <a:extLst>
              <a:ext uri="{FF2B5EF4-FFF2-40B4-BE49-F238E27FC236}">
                <a16:creationId xmlns:a16="http://schemas.microsoft.com/office/drawing/2014/main" id="{8717A6A4-345D-48DA-9FC4-9D0C0159BA87}"/>
              </a:ext>
            </a:extLst>
          </p:cNvPr>
          <p:cNvSpPr>
            <a:spLocks noGrp="1"/>
          </p:cNvSpPr>
          <p:nvPr>
            <p:ph type="body" sz="quarter" idx="16"/>
          </p:nvPr>
        </p:nvSpPr>
        <p:spPr>
          <a:xfrm>
            <a:off x="6096000" y="5208588"/>
            <a:ext cx="5257800" cy="365125"/>
          </a:xfrm>
        </p:spPr>
        <p:txBody>
          <a:bodyPr/>
          <a:lstStyle/>
          <a:p>
            <a:r>
              <a:rPr lang="en-AU" dirty="0" err="1"/>
              <a:t>Waianapanapa</a:t>
            </a:r>
            <a:r>
              <a:rPr lang="en-AU" dirty="0"/>
              <a:t> Beach in Hawaii is one example </a:t>
            </a:r>
            <a:br>
              <a:rPr lang="en-AU" dirty="0"/>
            </a:br>
            <a:r>
              <a:rPr lang="en-AU" dirty="0"/>
              <a:t>of a coastal environment</a:t>
            </a:r>
          </a:p>
        </p:txBody>
      </p:sp>
      <p:sp>
        <p:nvSpPr>
          <p:cNvPr id="6" name="Slide Number Placeholder 5">
            <a:extLst>
              <a:ext uri="{FF2B5EF4-FFF2-40B4-BE49-F238E27FC236}">
                <a16:creationId xmlns:a16="http://schemas.microsoft.com/office/drawing/2014/main" id="{91656F87-6312-4563-BDCA-B93EEB330A61}"/>
              </a:ext>
            </a:extLst>
          </p:cNvPr>
          <p:cNvSpPr>
            <a:spLocks noGrp="1"/>
          </p:cNvSpPr>
          <p:nvPr>
            <p:ph type="sldNum" sz="quarter" idx="12"/>
          </p:nvPr>
        </p:nvSpPr>
        <p:spPr/>
        <p:txBody>
          <a:bodyPr/>
          <a:lstStyle/>
          <a:p>
            <a:fld id="{2A9FC04F-1492-4AE1-9F5E-8074E380EC6F}" type="slidenum">
              <a:rPr lang="en-AU" smtClean="0"/>
              <a:t>4</a:t>
            </a:fld>
            <a:endParaRPr lang="en-AU"/>
          </a:p>
        </p:txBody>
      </p:sp>
      <p:pic>
        <p:nvPicPr>
          <p:cNvPr id="10" name="Picture 9">
            <a:extLst>
              <a:ext uri="{FF2B5EF4-FFF2-40B4-BE49-F238E27FC236}">
                <a16:creationId xmlns:a16="http://schemas.microsoft.com/office/drawing/2014/main" id="{1083D40C-A089-A145-8DCD-21B08AE4C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948" y="2151718"/>
            <a:ext cx="4843852" cy="2979083"/>
          </a:xfrm>
          <a:prstGeom prst="rect">
            <a:avLst/>
          </a:prstGeom>
        </p:spPr>
      </p:pic>
    </p:spTree>
    <p:extLst>
      <p:ext uri="{BB962C8B-B14F-4D97-AF65-F5344CB8AC3E}">
        <p14:creationId xmlns:p14="http://schemas.microsoft.com/office/powerpoint/2010/main" val="21240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249301"/>
          </a:xfrm>
        </p:spPr>
        <p:txBody>
          <a:bodyPr>
            <a:normAutofit/>
          </a:bodyPr>
          <a:lstStyle/>
          <a:p>
            <a:pPr>
              <a:lnSpc>
                <a:spcPct val="100000"/>
              </a:lnSpc>
            </a:pPr>
            <a:r>
              <a:rPr lang="en-US" b="1" dirty="0"/>
              <a:t>Land environments: </a:t>
            </a:r>
            <a:r>
              <a:rPr lang="en-AU" dirty="0"/>
              <a:t>vary significantly, but most land environments can be classified as forests, deserts, grasslands or ice</a:t>
            </a:r>
          </a:p>
          <a:p>
            <a:pPr lvl="1">
              <a:lnSpc>
                <a:spcPct val="100000"/>
              </a:lnSpc>
            </a:pPr>
            <a:r>
              <a:rPr lang="en-AU" dirty="0"/>
              <a:t>Also includes inland water bodies, coastlines and highly modified rural or urban landscapes</a:t>
            </a:r>
            <a:endParaRPr lang="en-US" b="1" dirty="0"/>
          </a:p>
          <a:p>
            <a:pPr>
              <a:lnSpc>
                <a:spcPct val="100000"/>
              </a:lnSpc>
            </a:pPr>
            <a:r>
              <a:rPr lang="en-US" b="1" dirty="0"/>
              <a:t>Deserts:</a:t>
            </a:r>
            <a:r>
              <a:rPr lang="en-US" dirty="0"/>
              <a:t> cover one-third of all land on Earth</a:t>
            </a:r>
          </a:p>
          <a:p>
            <a:pPr lvl="1">
              <a:lnSpc>
                <a:spcPct val="100000"/>
              </a:lnSpc>
            </a:pPr>
            <a:r>
              <a:rPr lang="en-US" dirty="0"/>
              <a:t>Have a moisture deficit, generally receiving less than 250 mm of precipitation each year, and little to no vegetation</a:t>
            </a:r>
          </a:p>
          <a:p>
            <a:pPr lvl="1">
              <a:lnSpc>
                <a:spcPct val="100000"/>
              </a:lnSpc>
            </a:pPr>
            <a:r>
              <a:rPr lang="en-US" dirty="0"/>
              <a:t>Sahara Desert is the world’s largest hot desert, and Antarctica is the world’s largest cold desert</a:t>
            </a:r>
          </a:p>
          <a:p>
            <a:pPr>
              <a:lnSpc>
                <a:spcPct val="100000"/>
              </a:lnSpc>
            </a:pPr>
            <a:r>
              <a:rPr lang="en-US" b="1" dirty="0"/>
              <a:t>Forests:</a:t>
            </a:r>
            <a:r>
              <a:rPr lang="en-US" dirty="0"/>
              <a:t> environments dominated by tree cover</a:t>
            </a:r>
          </a:p>
          <a:p>
            <a:pPr lvl="1">
              <a:lnSpc>
                <a:spcPct val="100000"/>
              </a:lnSpc>
            </a:pPr>
            <a:r>
              <a:rPr lang="en-AU" dirty="0"/>
              <a:t>Complex ecosystems, containing a variety of habitats </a:t>
            </a:r>
          </a:p>
          <a:p>
            <a:pPr marL="447675" lvl="1" indent="0">
              <a:lnSpc>
                <a:spcPct val="100000"/>
              </a:lnSpc>
              <a:buNone/>
            </a:pPr>
            <a:endParaRPr lang="en-AU" dirty="0"/>
          </a:p>
          <a:p>
            <a:endParaRPr lang="en-US" sz="1800" dirty="0"/>
          </a:p>
        </p:txBody>
      </p:sp>
      <p:sp>
        <p:nvSpPr>
          <p:cNvPr id="9" name="Title 8">
            <a:extLst>
              <a:ext uri="{FF2B5EF4-FFF2-40B4-BE49-F238E27FC236}">
                <a16:creationId xmlns:a16="http://schemas.microsoft.com/office/drawing/2014/main" id="{204218B8-B7A4-DC49-8389-C5767BC80602}"/>
              </a:ext>
            </a:extLst>
          </p:cNvPr>
          <p:cNvSpPr>
            <a:spLocks noGrp="1"/>
          </p:cNvSpPr>
          <p:nvPr>
            <p:ph type="title"/>
          </p:nvPr>
        </p:nvSpPr>
        <p:spPr/>
        <p:txBody>
          <a:bodyPr/>
          <a:lstStyle/>
          <a:p>
            <a:r>
              <a:rPr lang="en-US" dirty="0"/>
              <a:t>5.4 Types of environment</a:t>
            </a:r>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5</a:t>
            </a:fld>
            <a:endParaRPr lang="en-AU" dirty="0"/>
          </a:p>
        </p:txBody>
      </p:sp>
      <p:sp>
        <p:nvSpPr>
          <p:cNvPr id="11" name="Date Placeholder 3">
            <a:extLst>
              <a:ext uri="{FF2B5EF4-FFF2-40B4-BE49-F238E27FC236}">
                <a16:creationId xmlns:a16="http://schemas.microsoft.com/office/drawing/2014/main" id="{0D2A900C-CB76-924A-8857-A93CD93E255A}"/>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3479772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249301"/>
          </a:xfrm>
        </p:spPr>
        <p:txBody>
          <a:bodyPr>
            <a:normAutofit/>
          </a:bodyPr>
          <a:lstStyle/>
          <a:p>
            <a:pPr>
              <a:lnSpc>
                <a:spcPct val="100000"/>
              </a:lnSpc>
            </a:pPr>
            <a:r>
              <a:rPr lang="en-US" b="1" dirty="0"/>
              <a:t>Inland water environments:</a:t>
            </a:r>
            <a:r>
              <a:rPr lang="en-US" dirty="0"/>
              <a:t> all water sources found on or below the land, and the landscapes that surround them (e.g. rivers, lakes, wetlands and groundwater)</a:t>
            </a:r>
          </a:p>
          <a:p>
            <a:pPr lvl="1">
              <a:lnSpc>
                <a:spcPct val="100000"/>
              </a:lnSpc>
            </a:pPr>
            <a:r>
              <a:rPr lang="en-US" dirty="0"/>
              <a:t>Support a large variety of ecosystems in and out of the water and are critical for maintaining water quality and biodiversity</a:t>
            </a:r>
          </a:p>
          <a:p>
            <a:pPr>
              <a:lnSpc>
                <a:spcPct val="100000"/>
              </a:lnSpc>
            </a:pPr>
            <a:r>
              <a:rPr lang="en-US" b="1" dirty="0"/>
              <a:t>Coastal environments:</a:t>
            </a:r>
            <a:r>
              <a:rPr lang="en-US" dirty="0"/>
              <a:t> the link between land and sea</a:t>
            </a:r>
          </a:p>
          <a:p>
            <a:pPr lvl="1">
              <a:lnSpc>
                <a:spcPct val="100000"/>
              </a:lnSpc>
            </a:pPr>
            <a:r>
              <a:rPr lang="en-US" dirty="0"/>
              <a:t>Contain various components, transitioning from those typically found inland through to those usually found in marine environments</a:t>
            </a:r>
          </a:p>
          <a:p>
            <a:pPr lvl="1">
              <a:lnSpc>
                <a:spcPct val="100000"/>
              </a:lnSpc>
            </a:pPr>
            <a:r>
              <a:rPr lang="en-US" dirty="0"/>
              <a:t>Divided into sections: </a:t>
            </a:r>
            <a:r>
              <a:rPr lang="en-AU" dirty="0"/>
              <a:t>offshore, nearshore, foreshore and backshore</a:t>
            </a:r>
          </a:p>
          <a:p>
            <a:pPr lvl="1">
              <a:lnSpc>
                <a:spcPct val="100000"/>
              </a:lnSpc>
            </a:pPr>
            <a:endParaRPr lang="en-US" b="1" dirty="0"/>
          </a:p>
          <a:p>
            <a:endParaRPr lang="en-US" sz="1800" dirty="0"/>
          </a:p>
          <a:p>
            <a:pPr marL="0" indent="0">
              <a:buNone/>
            </a:pPr>
            <a:endParaRPr lang="en-US" sz="2200" dirty="0"/>
          </a:p>
          <a:p>
            <a:pPr lvl="1"/>
            <a:endParaRPr lang="en-US" sz="1800" dirty="0"/>
          </a:p>
        </p:txBody>
      </p:sp>
      <p:sp>
        <p:nvSpPr>
          <p:cNvPr id="9" name="Title 8">
            <a:extLst>
              <a:ext uri="{FF2B5EF4-FFF2-40B4-BE49-F238E27FC236}">
                <a16:creationId xmlns:a16="http://schemas.microsoft.com/office/drawing/2014/main" id="{204218B8-B7A4-DC49-8389-C5767BC80602}"/>
              </a:ext>
            </a:extLst>
          </p:cNvPr>
          <p:cNvSpPr>
            <a:spLocks noGrp="1"/>
          </p:cNvSpPr>
          <p:nvPr>
            <p:ph type="title"/>
          </p:nvPr>
        </p:nvSpPr>
        <p:spPr/>
        <p:txBody>
          <a:bodyPr/>
          <a:lstStyle/>
          <a:p>
            <a:r>
              <a:rPr lang="en-US" dirty="0"/>
              <a:t>5.4 Types of environment</a:t>
            </a:r>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6</a:t>
            </a:fld>
            <a:endParaRPr lang="en-AU" dirty="0"/>
          </a:p>
        </p:txBody>
      </p:sp>
      <p:sp>
        <p:nvSpPr>
          <p:cNvPr id="11" name="Date Placeholder 3">
            <a:extLst>
              <a:ext uri="{FF2B5EF4-FFF2-40B4-BE49-F238E27FC236}">
                <a16:creationId xmlns:a16="http://schemas.microsoft.com/office/drawing/2014/main" id="{0D2A900C-CB76-924A-8857-A93CD93E255A}"/>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958154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249301"/>
          </a:xfrm>
        </p:spPr>
        <p:txBody>
          <a:bodyPr>
            <a:normAutofit/>
          </a:bodyPr>
          <a:lstStyle/>
          <a:p>
            <a:pPr>
              <a:lnSpc>
                <a:spcPct val="100000"/>
              </a:lnSpc>
            </a:pPr>
            <a:r>
              <a:rPr lang="en-US" b="1" dirty="0"/>
              <a:t>Marine environments: </a:t>
            </a:r>
            <a:r>
              <a:rPr lang="en-US" dirty="0"/>
              <a:t>oceans cover 71 per cent of the Earth’s surface</a:t>
            </a:r>
          </a:p>
          <a:p>
            <a:pPr lvl="1">
              <a:lnSpc>
                <a:spcPct val="100000"/>
              </a:lnSpc>
            </a:pPr>
            <a:r>
              <a:rPr lang="en-US" dirty="0"/>
              <a:t>Seawater is the dominant and most common characteristic, but it can vary greatly (e.g. salinity, turbidity, acidity)</a:t>
            </a:r>
          </a:p>
          <a:p>
            <a:pPr lvl="1">
              <a:lnSpc>
                <a:spcPct val="100000"/>
              </a:lnSpc>
            </a:pPr>
            <a:r>
              <a:rPr lang="en-US" dirty="0"/>
              <a:t>Variety in non-living components contributes to diversity in living components, such as corals, kelp, mangroves and seagrasses</a:t>
            </a:r>
          </a:p>
          <a:p>
            <a:pPr>
              <a:lnSpc>
                <a:spcPct val="100000"/>
              </a:lnSpc>
            </a:pPr>
            <a:r>
              <a:rPr lang="en-US" b="1" dirty="0"/>
              <a:t>Urban environments: </a:t>
            </a:r>
            <a:r>
              <a:rPr lang="en-US" dirty="0"/>
              <a:t>contain</a:t>
            </a:r>
            <a:r>
              <a:rPr lang="en-US" b="1" dirty="0"/>
              <a:t> </a:t>
            </a:r>
            <a:r>
              <a:rPr lang="en-US" dirty="0"/>
              <a:t>at least 1000 people, with more than 200 people per km</a:t>
            </a:r>
            <a:r>
              <a:rPr lang="en-US" baseline="30000" dirty="0"/>
              <a:t>2</a:t>
            </a:r>
          </a:p>
          <a:p>
            <a:pPr lvl="1">
              <a:lnSpc>
                <a:spcPct val="100000"/>
              </a:lnSpc>
            </a:pPr>
            <a:r>
              <a:rPr lang="en-US" dirty="0"/>
              <a:t>90 per cent of Australians live in urban environments</a:t>
            </a:r>
          </a:p>
          <a:p>
            <a:pPr lvl="1">
              <a:lnSpc>
                <a:spcPct val="100000"/>
              </a:lnSpc>
            </a:pPr>
            <a:r>
              <a:rPr lang="en-US" dirty="0"/>
              <a:t>Changes must constantly occur to help the environment keep up with developments such as urban sprawl</a:t>
            </a:r>
          </a:p>
          <a:p>
            <a:pPr lvl="1"/>
            <a:endParaRPr lang="en-US" sz="1800" dirty="0"/>
          </a:p>
          <a:p>
            <a:pPr marL="914400" lvl="2" indent="0">
              <a:buNone/>
            </a:pPr>
            <a:endParaRPr lang="en-US" sz="1600" dirty="0"/>
          </a:p>
        </p:txBody>
      </p:sp>
      <p:sp>
        <p:nvSpPr>
          <p:cNvPr id="9" name="Title 8">
            <a:extLst>
              <a:ext uri="{FF2B5EF4-FFF2-40B4-BE49-F238E27FC236}">
                <a16:creationId xmlns:a16="http://schemas.microsoft.com/office/drawing/2014/main" id="{683425E1-B1E2-524C-B236-0110C9C6D63C}"/>
              </a:ext>
            </a:extLst>
          </p:cNvPr>
          <p:cNvSpPr>
            <a:spLocks noGrp="1"/>
          </p:cNvSpPr>
          <p:nvPr>
            <p:ph type="title"/>
          </p:nvPr>
        </p:nvSpPr>
        <p:spPr/>
        <p:txBody>
          <a:bodyPr/>
          <a:lstStyle/>
          <a:p>
            <a:r>
              <a:rPr lang="en-US" dirty="0"/>
              <a:t>5.4 Types of environment</a:t>
            </a:r>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7</a:t>
            </a:fld>
            <a:endParaRPr lang="en-AU" dirty="0"/>
          </a:p>
        </p:txBody>
      </p:sp>
      <p:sp>
        <p:nvSpPr>
          <p:cNvPr id="11" name="Date Placeholder 3">
            <a:extLst>
              <a:ext uri="{FF2B5EF4-FFF2-40B4-BE49-F238E27FC236}">
                <a16:creationId xmlns:a16="http://schemas.microsoft.com/office/drawing/2014/main" id="{763B8696-3B5A-2F49-91ED-9AF8E845ACE8}"/>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402287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DB91E-EA94-8C42-A669-D24765B1FF27}"/>
              </a:ext>
            </a:extLst>
          </p:cNvPr>
          <p:cNvSpPr>
            <a:spLocks noGrp="1"/>
          </p:cNvSpPr>
          <p:nvPr>
            <p:ph sz="quarter" idx="13"/>
          </p:nvPr>
        </p:nvSpPr>
        <p:spPr>
          <a:xfrm>
            <a:off x="838200" y="2029339"/>
            <a:ext cx="10515600" cy="4692136"/>
          </a:xfrm>
        </p:spPr>
        <p:txBody>
          <a:bodyPr>
            <a:normAutofit/>
          </a:bodyPr>
          <a:lstStyle/>
          <a:p>
            <a:pPr>
              <a:lnSpc>
                <a:spcPct val="100000"/>
              </a:lnSpc>
            </a:pPr>
            <a:r>
              <a:rPr lang="en-US" dirty="0"/>
              <a:t>Environmental worldviews are shaped by personal experiences of environmental issues, media and education</a:t>
            </a:r>
          </a:p>
          <a:p>
            <a:pPr lvl="1">
              <a:lnSpc>
                <a:spcPct val="100000"/>
              </a:lnSpc>
            </a:pPr>
            <a:r>
              <a:rPr lang="en-US" dirty="0"/>
              <a:t>It reflects the value you place on the environment – ranges from needing to protect and preserve it to </a:t>
            </a:r>
            <a:r>
              <a:rPr lang="en-US" dirty="0" err="1"/>
              <a:t>utilising</a:t>
            </a:r>
            <a:r>
              <a:rPr lang="en-US" dirty="0"/>
              <a:t> it for human needs</a:t>
            </a:r>
          </a:p>
          <a:p>
            <a:pPr>
              <a:lnSpc>
                <a:spcPct val="100000"/>
              </a:lnSpc>
            </a:pPr>
            <a:r>
              <a:rPr lang="en-US" b="1" dirty="0"/>
              <a:t>Human-</a:t>
            </a:r>
            <a:r>
              <a:rPr lang="en-US" b="1" dirty="0" err="1"/>
              <a:t>centred</a:t>
            </a:r>
            <a:r>
              <a:rPr lang="en-US" b="1" dirty="0"/>
              <a:t> worldview: </a:t>
            </a:r>
            <a:r>
              <a:rPr lang="en-US" dirty="0"/>
              <a:t>believe</a:t>
            </a:r>
            <a:r>
              <a:rPr lang="en-US" b="1" dirty="0"/>
              <a:t> </a:t>
            </a:r>
            <a:r>
              <a:rPr lang="en-AU" dirty="0"/>
              <a:t>humans are the most important species</a:t>
            </a:r>
          </a:p>
          <a:p>
            <a:pPr lvl="1">
              <a:lnSpc>
                <a:spcPct val="100000"/>
              </a:lnSpc>
            </a:pPr>
            <a:r>
              <a:rPr lang="en-AU" dirty="0"/>
              <a:t>The environment’s role is to provide resources to meet our unlimited needs and wants </a:t>
            </a:r>
            <a:endParaRPr lang="en-US" dirty="0"/>
          </a:p>
          <a:p>
            <a:pPr>
              <a:lnSpc>
                <a:spcPct val="100000"/>
              </a:lnSpc>
            </a:pPr>
            <a:r>
              <a:rPr lang="en-US" b="1" dirty="0"/>
              <a:t>Life-</a:t>
            </a:r>
            <a:r>
              <a:rPr lang="en-US" b="1" dirty="0" err="1"/>
              <a:t>centred</a:t>
            </a:r>
            <a:r>
              <a:rPr lang="en-US" b="1" dirty="0"/>
              <a:t> worldview: </a:t>
            </a:r>
            <a:r>
              <a:rPr lang="en-US" dirty="0"/>
              <a:t>believe humans are stewards for the environment</a:t>
            </a:r>
          </a:p>
          <a:p>
            <a:pPr lvl="1">
              <a:lnSpc>
                <a:spcPct val="100000"/>
              </a:lnSpc>
            </a:pPr>
            <a:r>
              <a:rPr lang="en-AU" dirty="0"/>
              <a:t>We should manage our impact on the environment with sustainable choices</a:t>
            </a:r>
            <a:endParaRPr lang="en-US" dirty="0"/>
          </a:p>
          <a:p>
            <a:pPr>
              <a:lnSpc>
                <a:spcPct val="110000"/>
              </a:lnSpc>
            </a:pPr>
            <a:endParaRPr lang="en-AU" b="1" dirty="0"/>
          </a:p>
          <a:p>
            <a:endParaRPr lang="en-US" sz="1800" dirty="0"/>
          </a:p>
        </p:txBody>
      </p:sp>
      <p:sp>
        <p:nvSpPr>
          <p:cNvPr id="9" name="Title 8">
            <a:extLst>
              <a:ext uri="{FF2B5EF4-FFF2-40B4-BE49-F238E27FC236}">
                <a16:creationId xmlns:a16="http://schemas.microsoft.com/office/drawing/2014/main" id="{E1ECAC1B-0BEA-8045-B220-650B9AF9B835}"/>
              </a:ext>
            </a:extLst>
          </p:cNvPr>
          <p:cNvSpPr>
            <a:spLocks noGrp="1"/>
          </p:cNvSpPr>
          <p:nvPr>
            <p:ph type="title"/>
          </p:nvPr>
        </p:nvSpPr>
        <p:spPr/>
        <p:txBody>
          <a:bodyPr/>
          <a:lstStyle/>
          <a:p>
            <a:r>
              <a:rPr lang="en-US" dirty="0"/>
              <a:t>5.5 Environmental worldviews</a:t>
            </a:r>
          </a:p>
        </p:txBody>
      </p:sp>
      <p:sp>
        <p:nvSpPr>
          <p:cNvPr id="6" name="Slide Number Placeholder 4">
            <a:extLst>
              <a:ext uri="{FF2B5EF4-FFF2-40B4-BE49-F238E27FC236}">
                <a16:creationId xmlns:a16="http://schemas.microsoft.com/office/drawing/2014/main" id="{8231D73F-5AF9-8A40-A0A5-E04A4ACF5DC1}"/>
              </a:ext>
            </a:extLst>
          </p:cNvPr>
          <p:cNvSpPr txBox="1">
            <a:spLocks/>
          </p:cNvSpPr>
          <p:nvPr/>
        </p:nvSpPr>
        <p:spPr>
          <a:xfrm>
            <a:off x="10148935" y="6356350"/>
            <a:ext cx="12048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CE0935-6086-4AE7-8197-45D0411EE3F3}" type="slidenum">
              <a:rPr lang="en-AU" smtClean="0"/>
              <a:pPr/>
              <a:t>8</a:t>
            </a:fld>
            <a:endParaRPr lang="en-AU" dirty="0"/>
          </a:p>
        </p:txBody>
      </p:sp>
      <p:sp>
        <p:nvSpPr>
          <p:cNvPr id="11" name="Date Placeholder 3">
            <a:extLst>
              <a:ext uri="{FF2B5EF4-FFF2-40B4-BE49-F238E27FC236}">
                <a16:creationId xmlns:a16="http://schemas.microsoft.com/office/drawing/2014/main" id="{E82A3666-A268-B14E-9176-52FABE21D9B6}"/>
              </a:ext>
            </a:extLst>
          </p:cNvPr>
          <p:cNvSpPr>
            <a:spLocks noGrp="1"/>
          </p:cNvSpPr>
          <p:nvPr>
            <p:ph type="dt" sz="half" idx="10"/>
          </p:nvPr>
        </p:nvSpPr>
        <p:spPr>
          <a:xfrm>
            <a:off x="838200" y="6356350"/>
            <a:ext cx="2743200" cy="365125"/>
          </a:xfrm>
        </p:spPr>
        <p:txBody>
          <a:bodyPr/>
          <a:lstStyle/>
          <a:p>
            <a:r>
              <a:rPr lang="en-US" dirty="0"/>
              <a:t>© Cambridge University Press 2022</a:t>
            </a:r>
            <a:endParaRPr lang="en-AU" dirty="0"/>
          </a:p>
        </p:txBody>
      </p:sp>
    </p:spTree>
    <p:extLst>
      <p:ext uri="{BB962C8B-B14F-4D97-AF65-F5344CB8AC3E}">
        <p14:creationId xmlns:p14="http://schemas.microsoft.com/office/powerpoint/2010/main" val="3972811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D2516-8233-4B96-BAD9-48CCEC6B4A47}"/>
              </a:ext>
            </a:extLst>
          </p:cNvPr>
          <p:cNvSpPr>
            <a:spLocks noGrp="1"/>
          </p:cNvSpPr>
          <p:nvPr>
            <p:ph sz="quarter" idx="13"/>
          </p:nvPr>
        </p:nvSpPr>
        <p:spPr>
          <a:xfrm>
            <a:off x="838200" y="2029340"/>
            <a:ext cx="5899484" cy="4288156"/>
          </a:xfrm>
        </p:spPr>
        <p:txBody>
          <a:bodyPr>
            <a:noAutofit/>
          </a:bodyPr>
          <a:lstStyle/>
          <a:p>
            <a:pPr>
              <a:lnSpc>
                <a:spcPct val="110000"/>
              </a:lnSpc>
            </a:pPr>
            <a:r>
              <a:rPr lang="en-US" b="1" dirty="0"/>
              <a:t>Earth-</a:t>
            </a:r>
            <a:r>
              <a:rPr lang="en-US" b="1" dirty="0" err="1"/>
              <a:t>centred</a:t>
            </a:r>
            <a:r>
              <a:rPr lang="en-US" b="1" dirty="0"/>
              <a:t> worldview: </a:t>
            </a:r>
            <a:r>
              <a:rPr lang="en-US" dirty="0"/>
              <a:t>humans are a part of nature</a:t>
            </a:r>
          </a:p>
          <a:p>
            <a:pPr lvl="1">
              <a:lnSpc>
                <a:spcPct val="110000"/>
              </a:lnSpc>
            </a:pPr>
            <a:r>
              <a:rPr lang="en-AU" dirty="0"/>
              <a:t>Aligns with the ideas of ecocentrism and biocentrism</a:t>
            </a:r>
            <a:endParaRPr lang="en-US" dirty="0"/>
          </a:p>
          <a:p>
            <a:pPr>
              <a:lnSpc>
                <a:spcPct val="110000"/>
              </a:lnSpc>
            </a:pPr>
            <a:r>
              <a:rPr lang="en-AU" b="1" dirty="0"/>
              <a:t>The impact on environmental management: </a:t>
            </a:r>
            <a:r>
              <a:rPr lang="en-AU" dirty="0"/>
              <a:t>environmental worldview affect to what extent we support environmental management</a:t>
            </a:r>
          </a:p>
          <a:p>
            <a:pPr lvl="1">
              <a:lnSpc>
                <a:spcPct val="110000"/>
              </a:lnSpc>
            </a:pPr>
            <a:r>
              <a:rPr lang="en-AU" dirty="0"/>
              <a:t>The different worldviews means citizens may clash with government policies</a:t>
            </a:r>
          </a:p>
        </p:txBody>
      </p:sp>
      <p:sp>
        <p:nvSpPr>
          <p:cNvPr id="3" name="Title 2">
            <a:extLst>
              <a:ext uri="{FF2B5EF4-FFF2-40B4-BE49-F238E27FC236}">
                <a16:creationId xmlns:a16="http://schemas.microsoft.com/office/drawing/2014/main" id="{268C5296-BFFD-402F-B682-FBE76F9CF04C}"/>
              </a:ext>
            </a:extLst>
          </p:cNvPr>
          <p:cNvSpPr>
            <a:spLocks noGrp="1"/>
          </p:cNvSpPr>
          <p:nvPr>
            <p:ph type="title"/>
          </p:nvPr>
        </p:nvSpPr>
        <p:spPr/>
        <p:txBody>
          <a:bodyPr/>
          <a:lstStyle/>
          <a:p>
            <a:r>
              <a:rPr lang="en-US" dirty="0"/>
              <a:t>5.5 Environmental worldviews</a:t>
            </a:r>
            <a:endParaRPr lang="en-AU" dirty="0"/>
          </a:p>
        </p:txBody>
      </p:sp>
      <p:sp>
        <p:nvSpPr>
          <p:cNvPr id="4" name="Date Placeholder 3">
            <a:extLst>
              <a:ext uri="{FF2B5EF4-FFF2-40B4-BE49-F238E27FC236}">
                <a16:creationId xmlns:a16="http://schemas.microsoft.com/office/drawing/2014/main" id="{2B6D4F93-B64A-4EC9-8E78-2FCE08B9A9D1}"/>
              </a:ext>
            </a:extLst>
          </p:cNvPr>
          <p:cNvSpPr>
            <a:spLocks noGrp="1"/>
          </p:cNvSpPr>
          <p:nvPr>
            <p:ph type="dt" sz="half" idx="10"/>
          </p:nvPr>
        </p:nvSpPr>
        <p:spPr/>
        <p:txBody>
          <a:bodyPr/>
          <a:lstStyle/>
          <a:p>
            <a:r>
              <a:rPr lang="en-US" dirty="0"/>
              <a:t>© Cambridge University Press 2022</a:t>
            </a:r>
            <a:endParaRPr lang="en-AU" dirty="0"/>
          </a:p>
        </p:txBody>
      </p:sp>
      <p:sp>
        <p:nvSpPr>
          <p:cNvPr id="9" name="Text Placeholder 8">
            <a:extLst>
              <a:ext uri="{FF2B5EF4-FFF2-40B4-BE49-F238E27FC236}">
                <a16:creationId xmlns:a16="http://schemas.microsoft.com/office/drawing/2014/main" id="{8717A6A4-345D-48DA-9FC4-9D0C0159BA87}"/>
              </a:ext>
            </a:extLst>
          </p:cNvPr>
          <p:cNvSpPr>
            <a:spLocks noGrp="1"/>
          </p:cNvSpPr>
          <p:nvPr>
            <p:ph type="body" sz="quarter" idx="16"/>
          </p:nvPr>
        </p:nvSpPr>
        <p:spPr>
          <a:xfrm>
            <a:off x="6208294" y="5183023"/>
            <a:ext cx="5257800" cy="365125"/>
          </a:xfrm>
        </p:spPr>
        <p:txBody>
          <a:bodyPr/>
          <a:lstStyle/>
          <a:p>
            <a:r>
              <a:rPr lang="en-AU" dirty="0"/>
              <a:t>Example of ochre cave paintings done by Indigenous Australians who are known for holding </a:t>
            </a:r>
            <a:br>
              <a:rPr lang="en-AU" dirty="0"/>
            </a:br>
            <a:r>
              <a:rPr lang="en-AU" dirty="0"/>
              <a:t>Earth-centred worldviews</a:t>
            </a:r>
          </a:p>
        </p:txBody>
      </p:sp>
      <p:sp>
        <p:nvSpPr>
          <p:cNvPr id="6" name="Slide Number Placeholder 5">
            <a:extLst>
              <a:ext uri="{FF2B5EF4-FFF2-40B4-BE49-F238E27FC236}">
                <a16:creationId xmlns:a16="http://schemas.microsoft.com/office/drawing/2014/main" id="{91656F87-6312-4563-BDCA-B93EEB330A61}"/>
              </a:ext>
            </a:extLst>
          </p:cNvPr>
          <p:cNvSpPr>
            <a:spLocks noGrp="1"/>
          </p:cNvSpPr>
          <p:nvPr>
            <p:ph type="sldNum" sz="quarter" idx="12"/>
          </p:nvPr>
        </p:nvSpPr>
        <p:spPr/>
        <p:txBody>
          <a:bodyPr/>
          <a:lstStyle/>
          <a:p>
            <a:fld id="{2A9FC04F-1492-4AE1-9F5E-8074E380EC6F}" type="slidenum">
              <a:rPr lang="en-AU" smtClean="0"/>
              <a:t>9</a:t>
            </a:fld>
            <a:endParaRPr lang="en-AU"/>
          </a:p>
        </p:txBody>
      </p:sp>
      <p:pic>
        <p:nvPicPr>
          <p:cNvPr id="12" name="Picture 11">
            <a:extLst>
              <a:ext uri="{FF2B5EF4-FFF2-40B4-BE49-F238E27FC236}">
                <a16:creationId xmlns:a16="http://schemas.microsoft.com/office/drawing/2014/main" id="{A3F512EE-9F91-D84F-A392-61F6FC314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944" y="2199438"/>
            <a:ext cx="4339856" cy="2938800"/>
          </a:xfrm>
          <a:prstGeom prst="rect">
            <a:avLst/>
          </a:prstGeom>
        </p:spPr>
      </p:pic>
    </p:spTree>
    <p:extLst>
      <p:ext uri="{BB962C8B-B14F-4D97-AF65-F5344CB8AC3E}">
        <p14:creationId xmlns:p14="http://schemas.microsoft.com/office/powerpoint/2010/main" val="1200822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SS for WA 10_PowerPoint Template.potx" id="{E5CE4891-05B0-4605-8044-520D04CC5B6A}" vid="{02E2081B-656A-4EF2-BE8D-4A4237C471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92AFE31B250B9468A58C83CA74BCADD" ma:contentTypeVersion="1" ma:contentTypeDescription="Create a new document." ma:contentTypeScope="" ma:versionID="f78be88ddbd71143cc6c11183f95bdd4">
  <xsd:schema xmlns:xsd="http://www.w3.org/2001/XMLSchema" xmlns:xs="http://www.w3.org/2001/XMLSchema" xmlns:p="http://schemas.microsoft.com/office/2006/metadata/properties" xmlns:ns2="0fd31aff-6768-4640-aab6-a45d9791b9d9" targetNamespace="http://schemas.microsoft.com/office/2006/metadata/properties" ma:root="true" ma:fieldsID="8774719f1252ed6bdf970463577565c9" ns2:_="">
    <xsd:import namespace="0fd31aff-6768-4640-aab6-a45d9791b9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d31aff-6768-4640-aab6-a45d9791b9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6A57F3-6C9B-4905-9F72-3FF3042F8ED0}">
  <ds:schemaRefs>
    <ds:schemaRef ds:uri="http://schemas.microsoft.com/sharepoint/v3/contenttype/forms"/>
  </ds:schemaRefs>
</ds:datastoreItem>
</file>

<file path=customXml/itemProps2.xml><?xml version="1.0" encoding="utf-8"?>
<ds:datastoreItem xmlns:ds="http://schemas.openxmlformats.org/officeDocument/2006/customXml" ds:itemID="{C6A17501-FFAA-44D8-9639-D0A1B0F8809B}">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0fd31aff-6768-4640-aab6-a45d9791b9d9"/>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CBAD48C-44CE-4F62-9970-E3B3B518D1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d31aff-6768-4640-aab6-a45d9791b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309</TotalTime>
  <Words>2965</Words>
  <Application>Microsoft Macintosh PowerPoint</Application>
  <PresentationFormat>Widescreen</PresentationFormat>
  <Paragraphs>246</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Environmental change and management</vt:lpstr>
      <vt:lpstr>5.3 Environments</vt:lpstr>
      <vt:lpstr>5.3 Environments</vt:lpstr>
      <vt:lpstr>5.3 Environments</vt:lpstr>
      <vt:lpstr>5.4 Types of environment</vt:lpstr>
      <vt:lpstr>5.4 Types of environment</vt:lpstr>
      <vt:lpstr>5.4 Types of environment</vt:lpstr>
      <vt:lpstr>5.5 Environmental worldviews</vt:lpstr>
      <vt:lpstr>5.5 Environmental worldviews</vt:lpstr>
      <vt:lpstr>5.6 Factors that influence environmental change</vt:lpstr>
      <vt:lpstr>5.6 Factors that influence environmental change</vt:lpstr>
      <vt:lpstr>5.6 Factors that influence environmental change</vt:lpstr>
      <vt:lpstr>5.7 The impacts of environmental change</vt:lpstr>
      <vt:lpstr>5.7 The impacts of environmental change</vt:lpstr>
      <vt:lpstr>5.7 The impacts of environmental change</vt:lpstr>
      <vt:lpstr>5.8 Evaluating management responses to environmental change </vt:lpstr>
      <vt:lpstr>5.8 Evaluating management responses to environmental change </vt:lpstr>
      <vt:lpstr>5.8 Evaluating management responses to environmental change</vt:lpstr>
      <vt:lpstr>5.9 Case study 5.1: the recovery of quokka populations in Western Australia </vt:lpstr>
      <vt:lpstr>5.9 Case study 5.1: the recovery of quokka populations in Western Australia </vt:lpstr>
      <vt:lpstr>5.10 Case studies in environmental management</vt:lpstr>
      <vt:lpstr>5.10 Case studies in environmental management</vt:lpstr>
      <vt:lpstr> 5.10 Case studies in environmental management</vt:lpstr>
      <vt:lpstr> 5.10 Case studies in environmental management</vt:lpstr>
      <vt:lpstr> 5.10 Case studies in environmental management</vt:lpstr>
      <vt:lpstr> 5.10 Case studies in environmental management</vt:lpstr>
      <vt:lpstr> 5.10 Case studies in environmental management</vt:lpstr>
      <vt:lpstr> 5.10 Case studies in environmental management</vt:lpstr>
      <vt:lpstr> 5.10 Case studies in environmental management</vt:lpstr>
      <vt:lpstr>5.11 Conclusion: why does it matter?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Landforms and landscapes</dc:title>
  <dc:creator>linda.kowarzik@cambridge.org</dc:creator>
  <cp:lastModifiedBy>DONAVON Rebecca [Narrogin Senior High School]</cp:lastModifiedBy>
  <cp:revision>12</cp:revision>
  <dcterms:created xsi:type="dcterms:W3CDTF">2021-10-01T09:44:37Z</dcterms:created>
  <dcterms:modified xsi:type="dcterms:W3CDTF">2022-01-26T03:05:43Z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0x010100492AFE31B250B9468A58C83CA74BCADD</vt:lpwstr>
  </property>
</Properties>
</file>